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0" r:id="rId14"/>
    <p:sldId id="271" r:id="rId15"/>
    <p:sldId id="272" r:id="rId16"/>
    <p:sldId id="267" r:id="rId17"/>
    <p:sldId id="269"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9CEC474-AC58-4C3A-B05B-BF88D43A7B44}">
          <p14:sldIdLst>
            <p14:sldId id="256"/>
            <p14:sldId id="257"/>
            <p14:sldId id="258"/>
            <p14:sldId id="259"/>
            <p14:sldId id="260"/>
            <p14:sldId id="261"/>
            <p14:sldId id="262"/>
            <p14:sldId id="263"/>
            <p14:sldId id="264"/>
            <p14:sldId id="265"/>
            <p14:sldId id="266"/>
            <p14:sldId id="268"/>
            <p14:sldId id="270"/>
            <p14:sldId id="271"/>
            <p14:sldId id="272"/>
            <p14:sldId id="267"/>
            <p14:sldId id="269"/>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9" d="100"/>
          <a:sy n="69" d="100"/>
        </p:scale>
        <p:origin x="769" y="4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Desktop\zomato\poojzomat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[poojzomato.xlsx]Sheet2!PivotTable65</c:name>
    <c:fmtId val="7"/>
  </c:pivotSource>
  <c:chart>
    <c:title>
      <c:tx>
        <c:rich>
          <a:bodyPr rot="0" spcFirstLastPara="1" vertOverflow="ellipsis" vert="horz" wrap="square" anchor="ctr" anchorCtr="1"/>
          <a:lstStyle/>
          <a:p>
            <a:pPr>
              <a:defRPr sz="1400" b="0" i="0" u="none" strike="noStrike" kern="1200" spc="0" baseline="0">
                <a:solidFill>
                  <a:srgbClr val="C00000"/>
                </a:solidFill>
                <a:latin typeface="+mn-lt"/>
                <a:ea typeface="+mn-ea"/>
                <a:cs typeface="+mn-cs"/>
              </a:defRPr>
            </a:pPr>
            <a:r>
              <a:rPr lang="en-US" sz="1400" b="1">
                <a:solidFill>
                  <a:srgbClr val="C00000"/>
                </a:solidFill>
              </a:rPr>
              <a:t>Count of Restaurants based On Rating</a:t>
            </a:r>
          </a:p>
        </c:rich>
      </c:tx>
      <c:layout>
        <c:manualLayout>
          <c:xMode val="edge"/>
          <c:yMode val="edge"/>
          <c:x val="2.2381889763779528E-2"/>
          <c:y val="3.2407407407407406E-2"/>
        </c:manualLayout>
      </c:layout>
      <c:overlay val="0"/>
      <c:spPr>
        <a:noFill/>
        <a:ln w="28575">
          <a:solidFill>
            <a:schemeClr val="tx1"/>
          </a:solid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1400" b="0" i="0" u="none" strike="noStrike" kern="1200" spc="0" baseline="0">
              <a:solidFill>
                <a:srgbClr val="C00000"/>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lightRig rig="threePt" dir="t"/>
          </a:scene3d>
          <a:sp3d>
            <a:bevelT/>
          </a:sp3d>
        </c:spPr>
        <c:marker>
          <c:symbol val="none"/>
        </c:marker>
        <c:dLbl>
          <c:idx val="0"/>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a:scene3d>
            <a:camera prst="orthographicFront"/>
            <a:lightRig rig="threePt" dir="t"/>
          </a:scene3d>
          <a:sp3d>
            <a:bevelT/>
          </a:sp3d>
        </c:spPr>
        <c:dLbl>
          <c:idx val="0"/>
          <c:layout>
            <c:manualLayout>
              <c:x val="8.611111111111111E-2"/>
              <c:y val="-0.1388888888888889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2"/>
          </a:solidFill>
          <a:ln w="19050">
            <a:solidFill>
              <a:schemeClr val="lt1"/>
            </a:solidFill>
          </a:ln>
          <a:effectLst/>
          <a:scene3d>
            <a:camera prst="orthographicFront"/>
            <a:lightRig rig="threePt" dir="t"/>
          </a:scene3d>
          <a:sp3d>
            <a:bevelT/>
          </a:sp3d>
        </c:spPr>
        <c:dLbl>
          <c:idx val="0"/>
          <c:layout>
            <c:manualLayout>
              <c:x val="0.14444444444444454"/>
              <c:y val="9.2592592592592504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3"/>
          </a:solidFill>
          <a:ln w="19050">
            <a:solidFill>
              <a:schemeClr val="lt1"/>
            </a:solidFill>
          </a:ln>
          <a:effectLst/>
          <a:scene3d>
            <a:camera prst="orthographicFront"/>
            <a:lightRig rig="threePt" dir="t"/>
          </a:scene3d>
          <a:sp3d>
            <a:bevelT/>
          </a:sp3d>
        </c:spPr>
        <c:dLbl>
          <c:idx val="0"/>
          <c:layout>
            <c:manualLayout>
              <c:x val="0.16944444444444434"/>
              <c:y val="-6.8985126859144302E-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4"/>
          </a:solidFill>
          <a:ln w="19050">
            <a:solidFill>
              <a:schemeClr val="lt1"/>
            </a:solidFill>
          </a:ln>
          <a:effectLst/>
          <a:scene3d>
            <a:camera prst="orthographicFront"/>
            <a:lightRig rig="threePt" dir="t"/>
          </a:scene3d>
          <a:sp3d>
            <a:bevelT/>
          </a:sp3d>
        </c:spPr>
        <c:dLbl>
          <c:idx val="0"/>
          <c:layout>
            <c:manualLayout>
              <c:x val="-0.11666666666666667"/>
              <c:y val="-0.134259259259259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5"/>
          </a:solidFill>
          <a:ln w="19050">
            <a:solidFill>
              <a:schemeClr val="lt1"/>
            </a:solidFill>
          </a:ln>
          <a:effectLst/>
          <a:scene3d>
            <a:camera prst="orthographicFront"/>
            <a:lightRig rig="threePt" dir="t"/>
          </a:scene3d>
          <a:sp3d>
            <a:bevelT/>
          </a:sp3d>
        </c:spPr>
        <c:dLbl>
          <c:idx val="0"/>
          <c:layout>
            <c:manualLayout>
              <c:x val="-0.1"/>
              <c:y val="-7.8703703703703706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solidFill>
            <a:schemeClr val="accent1"/>
          </a:solidFill>
          <a:ln w="19050">
            <a:solidFill>
              <a:schemeClr val="lt1"/>
            </a:solidFill>
          </a:ln>
          <a:effectLst/>
          <a:scene3d>
            <a:camera prst="orthographicFront"/>
            <a:lightRig rig="threePt" dir="t"/>
          </a:scene3d>
          <a:sp3d>
            <a:bevelT/>
          </a:sp3d>
        </c:spPr>
        <c:marker>
          <c:symbol val="none"/>
        </c:marker>
        <c:dLbl>
          <c:idx val="0"/>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a:scene3d>
            <a:camera prst="orthographicFront"/>
            <a:lightRig rig="threePt" dir="t"/>
          </a:scene3d>
          <a:sp3d>
            <a:bevelT/>
          </a:sp3d>
        </c:spPr>
        <c:dLbl>
          <c:idx val="0"/>
          <c:layout>
            <c:manualLayout>
              <c:x val="8.611111111111111E-2"/>
              <c:y val="-0.1388888888888889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chemeClr val="accent1"/>
          </a:solidFill>
          <a:ln w="19050">
            <a:solidFill>
              <a:schemeClr val="lt1"/>
            </a:solidFill>
          </a:ln>
          <a:effectLst/>
          <a:scene3d>
            <a:camera prst="orthographicFront"/>
            <a:lightRig rig="threePt" dir="t"/>
          </a:scene3d>
          <a:sp3d>
            <a:bevelT/>
          </a:sp3d>
        </c:spPr>
        <c:dLbl>
          <c:idx val="0"/>
          <c:layout>
            <c:manualLayout>
              <c:x val="0.14444444444444454"/>
              <c:y val="9.2592592592592504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19050">
            <a:solidFill>
              <a:schemeClr val="lt1"/>
            </a:solidFill>
          </a:ln>
          <a:effectLst/>
          <a:scene3d>
            <a:camera prst="orthographicFront"/>
            <a:lightRig rig="threePt" dir="t"/>
          </a:scene3d>
          <a:sp3d>
            <a:bevelT/>
          </a:sp3d>
        </c:spPr>
        <c:dLbl>
          <c:idx val="0"/>
          <c:layout>
            <c:manualLayout>
              <c:x val="0.16944444444444434"/>
              <c:y val="-6.8985126859144302E-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19050">
            <a:solidFill>
              <a:schemeClr val="lt1"/>
            </a:solidFill>
          </a:ln>
          <a:effectLst/>
          <a:scene3d>
            <a:camera prst="orthographicFront"/>
            <a:lightRig rig="threePt" dir="t"/>
          </a:scene3d>
          <a:sp3d>
            <a:bevelT/>
          </a:sp3d>
        </c:spPr>
        <c:dLbl>
          <c:idx val="0"/>
          <c:layout>
            <c:manualLayout>
              <c:x val="-0.11666666666666667"/>
              <c:y val="-0.134259259259259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solidFill>
            <a:schemeClr val="accent1"/>
          </a:solidFill>
          <a:ln w="19050">
            <a:solidFill>
              <a:schemeClr val="lt1"/>
            </a:solidFill>
          </a:ln>
          <a:effectLst/>
          <a:scene3d>
            <a:camera prst="orthographicFront"/>
            <a:lightRig rig="threePt" dir="t"/>
          </a:scene3d>
          <a:sp3d>
            <a:bevelT/>
          </a:sp3d>
        </c:spPr>
        <c:dLbl>
          <c:idx val="0"/>
          <c:layout>
            <c:manualLayout>
              <c:x val="-0.1"/>
              <c:y val="-7.8703703703703706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
        <c:spPr>
          <a:solidFill>
            <a:schemeClr val="accent1"/>
          </a:solidFill>
          <a:ln w="19050">
            <a:solidFill>
              <a:schemeClr val="lt1"/>
            </a:solidFill>
          </a:ln>
          <a:effectLst/>
          <a:scene3d>
            <a:camera prst="orthographicFront"/>
            <a:lightRig rig="threePt" dir="t"/>
          </a:scene3d>
          <a:sp3d>
            <a:bevelT/>
          </a:sp3d>
        </c:spPr>
        <c:marker>
          <c:symbol val="none"/>
        </c:marker>
        <c:dLbl>
          <c:idx val="0"/>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a:scene3d>
            <a:camera prst="orthographicFront"/>
            <a:lightRig rig="threePt" dir="t"/>
          </a:scene3d>
          <a:sp3d>
            <a:bevelT/>
          </a:sp3d>
        </c:spPr>
        <c:dLbl>
          <c:idx val="0"/>
          <c:layout>
            <c:manualLayout>
              <c:x val="8.611111111111111E-2"/>
              <c:y val="-0.1388888888888889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chemeClr val="accent1"/>
          </a:solidFill>
          <a:ln w="19050">
            <a:solidFill>
              <a:schemeClr val="lt1"/>
            </a:solidFill>
          </a:ln>
          <a:effectLst/>
          <a:scene3d>
            <a:camera prst="orthographicFront"/>
            <a:lightRig rig="threePt" dir="t"/>
          </a:scene3d>
          <a:sp3d>
            <a:bevelT/>
          </a:sp3d>
        </c:spPr>
        <c:dLbl>
          <c:idx val="0"/>
          <c:layout>
            <c:manualLayout>
              <c:x val="0.14444444444444454"/>
              <c:y val="9.2592592592592504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
        <c:spPr>
          <a:solidFill>
            <a:schemeClr val="tx1"/>
          </a:solidFill>
          <a:ln w="19050">
            <a:solidFill>
              <a:schemeClr val="lt1"/>
            </a:solidFill>
          </a:ln>
          <a:effectLst/>
          <a:scene3d>
            <a:camera prst="orthographicFront"/>
            <a:lightRig rig="threePt" dir="t"/>
          </a:scene3d>
          <a:sp3d>
            <a:bevelT/>
          </a:sp3d>
        </c:spPr>
        <c:dLbl>
          <c:idx val="0"/>
          <c:layout>
            <c:manualLayout>
              <c:x val="0.16944444444444434"/>
              <c:y val="-6.8985126859144302E-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
        <c:spPr>
          <a:solidFill>
            <a:schemeClr val="accent1"/>
          </a:solidFill>
          <a:ln w="19050">
            <a:solidFill>
              <a:schemeClr val="lt1"/>
            </a:solidFill>
          </a:ln>
          <a:effectLst/>
          <a:scene3d>
            <a:camera prst="orthographicFront"/>
            <a:lightRig rig="threePt" dir="t"/>
          </a:scene3d>
          <a:sp3d>
            <a:bevelT/>
          </a:sp3d>
        </c:spPr>
        <c:dLbl>
          <c:idx val="0"/>
          <c:layout>
            <c:manualLayout>
              <c:x val="-0.11666666666666667"/>
              <c:y val="-0.134259259259259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solidFill>
            <a:schemeClr val="accent1"/>
          </a:solidFill>
          <a:ln w="19050">
            <a:solidFill>
              <a:schemeClr val="lt1"/>
            </a:solidFill>
          </a:ln>
          <a:effectLst/>
          <a:scene3d>
            <a:camera prst="orthographicFront"/>
            <a:lightRig rig="threePt" dir="t"/>
          </a:scene3d>
          <a:sp3d>
            <a:bevelT/>
          </a:sp3d>
        </c:spPr>
        <c:dLbl>
          <c:idx val="0"/>
          <c:layout>
            <c:manualLayout>
              <c:x val="-0.1"/>
              <c:y val="-7.8703703703703706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8"/>
        <c:spPr>
          <a:solidFill>
            <a:schemeClr val="accent1"/>
          </a:solidFill>
          <a:ln w="19050">
            <a:solidFill>
              <a:schemeClr val="lt1"/>
            </a:solidFill>
          </a:ln>
          <a:effectLst/>
          <a:scene3d>
            <a:camera prst="orthographicFront"/>
            <a:lightRig rig="threePt" dir="t"/>
          </a:scene3d>
          <a:sp3d>
            <a:bevelT/>
          </a:sp3d>
        </c:spPr>
        <c:marker>
          <c:symbol val="none"/>
        </c:marker>
        <c:dLbl>
          <c:idx val="0"/>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9"/>
        <c:spPr>
          <a:solidFill>
            <a:schemeClr val="accent1"/>
          </a:solidFill>
          <a:ln w="19050">
            <a:solidFill>
              <a:schemeClr val="lt1"/>
            </a:solidFill>
          </a:ln>
          <a:effectLst/>
          <a:scene3d>
            <a:camera prst="orthographicFront"/>
            <a:lightRig rig="threePt" dir="t"/>
          </a:scene3d>
          <a:sp3d>
            <a:bevelT/>
          </a:sp3d>
        </c:spPr>
        <c:dLbl>
          <c:idx val="0"/>
          <c:layout>
            <c:manualLayout>
              <c:x val="8.611111111111111E-2"/>
              <c:y val="-0.1388888888888889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solidFill>
            <a:schemeClr val="accent1"/>
          </a:solidFill>
          <a:ln w="19050">
            <a:solidFill>
              <a:schemeClr val="lt1"/>
            </a:solidFill>
          </a:ln>
          <a:effectLst/>
          <a:scene3d>
            <a:camera prst="orthographicFront"/>
            <a:lightRig rig="threePt" dir="t"/>
          </a:scene3d>
          <a:sp3d>
            <a:bevelT/>
          </a:sp3d>
        </c:spPr>
        <c:dLbl>
          <c:idx val="0"/>
          <c:layout>
            <c:manualLayout>
              <c:x val="0.14444444444444454"/>
              <c:y val="9.2592592592592504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tx1"/>
          </a:solidFill>
          <a:ln w="19050">
            <a:solidFill>
              <a:schemeClr val="lt1"/>
            </a:solidFill>
          </a:ln>
          <a:effectLst/>
          <a:scene3d>
            <a:camera prst="orthographicFront"/>
            <a:lightRig rig="threePt" dir="t"/>
          </a:scene3d>
          <a:sp3d>
            <a:bevelT/>
          </a:sp3d>
        </c:spPr>
        <c:dLbl>
          <c:idx val="0"/>
          <c:layout>
            <c:manualLayout>
              <c:x val="0.16944444444444434"/>
              <c:y val="-6.8985126859144302E-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w="19050">
            <a:solidFill>
              <a:schemeClr val="lt1"/>
            </a:solidFill>
          </a:ln>
          <a:effectLst/>
          <a:scene3d>
            <a:camera prst="orthographicFront"/>
            <a:lightRig rig="threePt" dir="t"/>
          </a:scene3d>
          <a:sp3d>
            <a:bevelT/>
          </a:sp3d>
        </c:spPr>
        <c:dLbl>
          <c:idx val="0"/>
          <c:layout>
            <c:manualLayout>
              <c:x val="-0.11666666666666667"/>
              <c:y val="-0.134259259259259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solidFill>
            <a:schemeClr val="accent1"/>
          </a:solidFill>
          <a:ln w="19050">
            <a:solidFill>
              <a:schemeClr val="lt1"/>
            </a:solidFill>
          </a:ln>
          <a:effectLst/>
          <a:scene3d>
            <a:camera prst="orthographicFront"/>
            <a:lightRig rig="threePt" dir="t"/>
          </a:scene3d>
          <a:sp3d>
            <a:bevelT/>
          </a:sp3d>
        </c:spPr>
        <c:dLbl>
          <c:idx val="0"/>
          <c:layout>
            <c:manualLayout>
              <c:x val="-0.1"/>
              <c:y val="-7.8703703703703706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4"/>
        <c:spPr>
          <a:solidFill>
            <a:schemeClr val="accent1"/>
          </a:solidFill>
          <a:ln w="19050">
            <a:solidFill>
              <a:schemeClr val="lt1"/>
            </a:solidFill>
          </a:ln>
          <a:effectLst/>
          <a:scene3d>
            <a:camera prst="orthographicFront"/>
            <a:lightRig rig="threePt" dir="t"/>
          </a:scene3d>
          <a:sp3d>
            <a:bevelT/>
          </a:sp3d>
        </c:spPr>
        <c:marker>
          <c:symbol val="none"/>
        </c:marker>
        <c:dLbl>
          <c:idx val="0"/>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5"/>
        <c:spPr>
          <a:solidFill>
            <a:schemeClr val="accent1"/>
          </a:solidFill>
          <a:ln w="19050">
            <a:solidFill>
              <a:schemeClr val="lt1"/>
            </a:solidFill>
          </a:ln>
          <a:effectLst/>
          <a:scene3d>
            <a:camera prst="orthographicFront"/>
            <a:lightRig rig="threePt" dir="t"/>
          </a:scene3d>
          <a:sp3d>
            <a:bevelT/>
          </a:sp3d>
        </c:spPr>
        <c:dLbl>
          <c:idx val="0"/>
          <c:layout>
            <c:manualLayout>
              <c:x val="8.611111111111111E-2"/>
              <c:y val="-0.1388888888888889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chemeClr val="accent1"/>
          </a:solidFill>
          <a:ln w="19050">
            <a:solidFill>
              <a:schemeClr val="lt1"/>
            </a:solidFill>
          </a:ln>
          <a:effectLst/>
          <a:scene3d>
            <a:camera prst="orthographicFront"/>
            <a:lightRig rig="threePt" dir="t"/>
          </a:scene3d>
          <a:sp3d>
            <a:bevelT/>
          </a:sp3d>
        </c:spPr>
        <c:dLbl>
          <c:idx val="0"/>
          <c:layout>
            <c:manualLayout>
              <c:x val="0.14444444444444454"/>
              <c:y val="9.2592592592592504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7"/>
        <c:spPr>
          <a:solidFill>
            <a:schemeClr val="tx1"/>
          </a:solidFill>
          <a:ln w="19050">
            <a:solidFill>
              <a:schemeClr val="lt1"/>
            </a:solidFill>
          </a:ln>
          <a:effectLst/>
          <a:scene3d>
            <a:camera prst="orthographicFront"/>
            <a:lightRig rig="threePt" dir="t"/>
          </a:scene3d>
          <a:sp3d>
            <a:bevelT/>
          </a:sp3d>
        </c:spPr>
        <c:dLbl>
          <c:idx val="0"/>
          <c:layout>
            <c:manualLayout>
              <c:x val="0.16944444444444434"/>
              <c:y val="-6.8985126859144302E-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8"/>
        <c:spPr>
          <a:solidFill>
            <a:schemeClr val="accent1"/>
          </a:solidFill>
          <a:ln w="19050">
            <a:solidFill>
              <a:schemeClr val="lt1"/>
            </a:solidFill>
          </a:ln>
          <a:effectLst/>
          <a:scene3d>
            <a:camera prst="orthographicFront"/>
            <a:lightRig rig="threePt" dir="t"/>
          </a:scene3d>
          <a:sp3d>
            <a:bevelT/>
          </a:sp3d>
        </c:spPr>
        <c:dLbl>
          <c:idx val="0"/>
          <c:layout>
            <c:manualLayout>
              <c:x val="-0.11666666666666667"/>
              <c:y val="-0.1342592592592593"/>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9"/>
        <c:spPr>
          <a:solidFill>
            <a:schemeClr val="accent1"/>
          </a:solidFill>
          <a:ln w="19050">
            <a:solidFill>
              <a:schemeClr val="lt1"/>
            </a:solidFill>
          </a:ln>
          <a:effectLst/>
          <a:scene3d>
            <a:camera prst="orthographicFront"/>
            <a:lightRig rig="threePt" dir="t"/>
          </a:scene3d>
          <a:sp3d>
            <a:bevelT/>
          </a:sp3d>
        </c:spPr>
        <c:dLbl>
          <c:idx val="0"/>
          <c:layout>
            <c:manualLayout>
              <c:x val="-0.1"/>
              <c:y val="-7.8703703703703706E-2"/>
            </c:manualLayout>
          </c:layout>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manualLayout>
          <c:layoutTarget val="inner"/>
          <c:xMode val="edge"/>
          <c:yMode val="edge"/>
          <c:x val="0.25125590551181104"/>
          <c:y val="0.2957392825896763"/>
          <c:w val="0.40846019247594051"/>
          <c:h val="0.68076698745990083"/>
        </c:manualLayout>
      </c:layout>
      <c:doughnutChart>
        <c:varyColors val="1"/>
        <c:ser>
          <c:idx val="0"/>
          <c:order val="0"/>
          <c:tx>
            <c:strRef>
              <c:f>Sheet2!$V$10</c:f>
              <c:strCache>
                <c:ptCount val="1"/>
                <c:pt idx="0">
                  <c:v>Total</c:v>
                </c:pt>
              </c:strCache>
            </c:strRef>
          </c:tx>
          <c:spPr>
            <a:scene3d>
              <a:camera prst="orthographicFront"/>
              <a:lightRig rig="threePt" dir="t"/>
            </a:scene3d>
            <a:sp3d>
              <a:bevelT/>
            </a:sp3d>
          </c:spPr>
          <c:dPt>
            <c:idx val="0"/>
            <c:bubble3D val="0"/>
            <c:spPr>
              <a:solidFill>
                <a:schemeClr val="accent1"/>
              </a:solidFill>
              <a:ln w="19050">
                <a:solidFill>
                  <a:schemeClr val="lt1"/>
                </a:solidFill>
              </a:ln>
              <a:effectLst/>
              <a:scene3d>
                <a:camera prst="orthographicFront"/>
                <a:lightRig rig="threePt" dir="t"/>
              </a:scene3d>
              <a:sp3d>
                <a:bevelT/>
              </a:sp3d>
            </c:spPr>
            <c:extLst>
              <c:ext xmlns:c16="http://schemas.microsoft.com/office/drawing/2014/chart" uri="{C3380CC4-5D6E-409C-BE32-E72D297353CC}">
                <c16:uniqueId val="{00000001-8976-4D84-950C-1AE0A5B8C576}"/>
              </c:ext>
            </c:extLst>
          </c:dPt>
          <c:dPt>
            <c:idx val="1"/>
            <c:bubble3D val="0"/>
            <c:spPr>
              <a:solidFill>
                <a:schemeClr val="accent2"/>
              </a:solidFill>
              <a:ln w="19050">
                <a:solidFill>
                  <a:schemeClr val="lt1"/>
                </a:solidFill>
              </a:ln>
              <a:effectLst/>
              <a:scene3d>
                <a:camera prst="orthographicFront"/>
                <a:lightRig rig="threePt" dir="t"/>
              </a:scene3d>
              <a:sp3d>
                <a:bevelT/>
              </a:sp3d>
            </c:spPr>
            <c:extLst>
              <c:ext xmlns:c16="http://schemas.microsoft.com/office/drawing/2014/chart" uri="{C3380CC4-5D6E-409C-BE32-E72D297353CC}">
                <c16:uniqueId val="{00000003-8976-4D84-950C-1AE0A5B8C576}"/>
              </c:ext>
            </c:extLst>
          </c:dPt>
          <c:dPt>
            <c:idx val="2"/>
            <c:bubble3D val="0"/>
            <c:spPr>
              <a:solidFill>
                <a:schemeClr val="tx1"/>
              </a:solidFill>
              <a:ln w="19050">
                <a:solidFill>
                  <a:schemeClr val="lt1"/>
                </a:solidFill>
              </a:ln>
              <a:effectLst/>
              <a:scene3d>
                <a:camera prst="orthographicFront"/>
                <a:lightRig rig="threePt" dir="t"/>
              </a:scene3d>
              <a:sp3d>
                <a:bevelT/>
              </a:sp3d>
            </c:spPr>
            <c:extLst>
              <c:ext xmlns:c16="http://schemas.microsoft.com/office/drawing/2014/chart" uri="{C3380CC4-5D6E-409C-BE32-E72D297353CC}">
                <c16:uniqueId val="{00000005-8976-4D84-950C-1AE0A5B8C576}"/>
              </c:ext>
            </c:extLst>
          </c:dPt>
          <c:dPt>
            <c:idx val="3"/>
            <c:bubble3D val="0"/>
            <c:spPr>
              <a:solidFill>
                <a:schemeClr val="accent4"/>
              </a:solidFill>
              <a:ln w="19050">
                <a:solidFill>
                  <a:schemeClr val="lt1"/>
                </a:solidFill>
              </a:ln>
              <a:effectLst/>
              <a:scene3d>
                <a:camera prst="orthographicFront"/>
                <a:lightRig rig="threePt" dir="t"/>
              </a:scene3d>
              <a:sp3d>
                <a:bevelT/>
              </a:sp3d>
            </c:spPr>
            <c:extLst>
              <c:ext xmlns:c16="http://schemas.microsoft.com/office/drawing/2014/chart" uri="{C3380CC4-5D6E-409C-BE32-E72D297353CC}">
                <c16:uniqueId val="{00000007-8976-4D84-950C-1AE0A5B8C576}"/>
              </c:ext>
            </c:extLst>
          </c:dPt>
          <c:dPt>
            <c:idx val="4"/>
            <c:bubble3D val="0"/>
            <c:spPr>
              <a:solidFill>
                <a:schemeClr val="accent5"/>
              </a:solidFill>
              <a:ln w="19050">
                <a:solidFill>
                  <a:schemeClr val="lt1"/>
                </a:solidFill>
              </a:ln>
              <a:effectLst/>
              <a:scene3d>
                <a:camera prst="orthographicFront"/>
                <a:lightRig rig="threePt" dir="t"/>
              </a:scene3d>
              <a:sp3d>
                <a:bevelT/>
              </a:sp3d>
            </c:spPr>
            <c:extLst>
              <c:ext xmlns:c16="http://schemas.microsoft.com/office/drawing/2014/chart" uri="{C3380CC4-5D6E-409C-BE32-E72D297353CC}">
                <c16:uniqueId val="{00000009-8976-4D84-950C-1AE0A5B8C576}"/>
              </c:ext>
            </c:extLst>
          </c:dPt>
          <c:dLbls>
            <c:dLbl>
              <c:idx val="0"/>
              <c:layout>
                <c:manualLayout>
                  <c:x val="8.611111111111111E-2"/>
                  <c:y val="-0.1388888888888889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8976-4D84-950C-1AE0A5B8C576}"/>
                </c:ext>
              </c:extLst>
            </c:dLbl>
            <c:dLbl>
              <c:idx val="1"/>
              <c:layout>
                <c:manualLayout>
                  <c:x val="0.14444444444444454"/>
                  <c:y val="9.2592592592592504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8976-4D84-950C-1AE0A5B8C576}"/>
                </c:ext>
              </c:extLst>
            </c:dLbl>
            <c:dLbl>
              <c:idx val="2"/>
              <c:layout>
                <c:manualLayout>
                  <c:x val="0.16944444444444434"/>
                  <c:y val="-6.8985126859144302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8976-4D84-950C-1AE0A5B8C576}"/>
                </c:ext>
              </c:extLst>
            </c:dLbl>
            <c:dLbl>
              <c:idx val="3"/>
              <c:layout>
                <c:manualLayout>
                  <c:x val="-0.11666666666666667"/>
                  <c:y val="-0.134259259259259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8976-4D84-950C-1AE0A5B8C576}"/>
                </c:ext>
              </c:extLst>
            </c:dLbl>
            <c:dLbl>
              <c:idx val="4"/>
              <c:layout>
                <c:manualLayout>
                  <c:x val="-0.1"/>
                  <c:y val="-7.870370370370370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8976-4D84-950C-1AE0A5B8C576}"/>
                </c:ext>
              </c:extLst>
            </c:dLbl>
            <c:spPr>
              <a:solidFill>
                <a:sysClr val="window" lastClr="FFFFFF"/>
              </a:solidFill>
              <a:ln w="19050">
                <a:solidFill>
                  <a:sysClr val="windowText" lastClr="000000"/>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Sheet2!$U$11:$U$16</c:f>
              <c:strCache>
                <c:ptCount val="5"/>
                <c:pt idx="0">
                  <c:v>1</c:v>
                </c:pt>
                <c:pt idx="1">
                  <c:v>2</c:v>
                </c:pt>
                <c:pt idx="2">
                  <c:v>3</c:v>
                </c:pt>
                <c:pt idx="3">
                  <c:v>4</c:v>
                </c:pt>
                <c:pt idx="4">
                  <c:v>5</c:v>
                </c:pt>
              </c:strCache>
            </c:strRef>
          </c:cat>
          <c:val>
            <c:numRef>
              <c:f>Sheet2!$V$11:$V$16</c:f>
              <c:numCache>
                <c:formatCode>General</c:formatCode>
                <c:ptCount val="5"/>
                <c:pt idx="0">
                  <c:v>2148</c:v>
                </c:pt>
                <c:pt idx="1">
                  <c:v>296</c:v>
                </c:pt>
                <c:pt idx="2">
                  <c:v>3627</c:v>
                </c:pt>
                <c:pt idx="3">
                  <c:v>3274</c:v>
                </c:pt>
                <c:pt idx="4">
                  <c:v>206</c:v>
                </c:pt>
              </c:numCache>
            </c:numRef>
          </c:val>
          <c:extLst>
            <c:ext xmlns:c16="http://schemas.microsoft.com/office/drawing/2014/chart" uri="{C3380CC4-5D6E-409C-BE32-E72D297353CC}">
              <c16:uniqueId val="{0000000A-8976-4D84-950C-1AE0A5B8C57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8223053368328963"/>
          <c:y val="0.37671660834062409"/>
          <c:w val="6.6466087489887318E-2"/>
          <c:h val="0.4584195196635915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cap="flat" cmpd="sng" algn="ctr">
      <a:solidFill>
        <a:schemeClr val="tx1"/>
      </a:solidFill>
      <a:round/>
    </a:ln>
    <a:effectLst/>
    <a:scene3d>
      <a:camera prst="orthographicFront"/>
      <a:lightRig rig="threePt" dir="t"/>
    </a:scene3d>
    <a:sp3d>
      <a:bevel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5E274-93E8-4CB3-B11F-54893BFF72F3}"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B956BBD4-08B3-4661-B8F9-6E4278503262}">
      <dgm:prSet/>
      <dgm:spPr/>
      <dgm:t>
        <a:bodyPr/>
        <a:lstStyle/>
        <a:p>
          <a:pPr>
            <a:lnSpc>
              <a:spcPct val="100000"/>
            </a:lnSpc>
          </a:pPr>
          <a:r>
            <a:rPr lang="en-IN">
              <a:solidFill>
                <a:schemeClr val="bg1"/>
              </a:solidFill>
            </a:rPr>
            <a:t>Introduction</a:t>
          </a:r>
          <a:endParaRPr lang="en-US" dirty="0">
            <a:solidFill>
              <a:schemeClr val="bg1"/>
            </a:solidFill>
          </a:endParaRPr>
        </a:p>
      </dgm:t>
    </dgm:pt>
    <dgm:pt modelId="{4B2FA2D1-8C36-4E67-A793-D10BD0215283}" type="parTrans" cxnId="{28ED8AE0-2A29-426D-A6AB-CBD6ED72B8D6}">
      <dgm:prSet/>
      <dgm:spPr/>
      <dgm:t>
        <a:bodyPr/>
        <a:lstStyle/>
        <a:p>
          <a:endParaRPr lang="en-US"/>
        </a:p>
      </dgm:t>
    </dgm:pt>
    <dgm:pt modelId="{D1E36B1D-CB2B-44E0-AE44-696B5F12B8F3}" type="sibTrans" cxnId="{28ED8AE0-2A29-426D-A6AB-CBD6ED72B8D6}">
      <dgm:prSet/>
      <dgm:spPr/>
      <dgm:t>
        <a:bodyPr/>
        <a:lstStyle/>
        <a:p>
          <a:pPr>
            <a:lnSpc>
              <a:spcPct val="100000"/>
            </a:lnSpc>
          </a:pPr>
          <a:endParaRPr lang="en-US"/>
        </a:p>
      </dgm:t>
    </dgm:pt>
    <dgm:pt modelId="{F622F8FF-40E2-4AE6-9A9F-CF93131D96BC}">
      <dgm:prSet/>
      <dgm:spPr/>
      <dgm:t>
        <a:bodyPr/>
        <a:lstStyle/>
        <a:p>
          <a:pPr>
            <a:lnSpc>
              <a:spcPct val="100000"/>
            </a:lnSpc>
          </a:pPr>
          <a:r>
            <a:rPr lang="en-IN">
              <a:solidFill>
                <a:schemeClr val="bg1"/>
              </a:solidFill>
            </a:rPr>
            <a:t>Data Overview</a:t>
          </a:r>
          <a:endParaRPr lang="en-US" dirty="0">
            <a:solidFill>
              <a:schemeClr val="bg1"/>
            </a:solidFill>
          </a:endParaRPr>
        </a:p>
      </dgm:t>
    </dgm:pt>
    <dgm:pt modelId="{02A17213-1DD3-4EE6-8A6E-2FC4D79F1FFA}" type="parTrans" cxnId="{6619DE78-A63F-44EA-94C5-FE2F79EE61AF}">
      <dgm:prSet/>
      <dgm:spPr/>
      <dgm:t>
        <a:bodyPr/>
        <a:lstStyle/>
        <a:p>
          <a:endParaRPr lang="en-US"/>
        </a:p>
      </dgm:t>
    </dgm:pt>
    <dgm:pt modelId="{2C4AA096-4994-4559-9218-95911ECAB20E}" type="sibTrans" cxnId="{6619DE78-A63F-44EA-94C5-FE2F79EE61AF}">
      <dgm:prSet/>
      <dgm:spPr/>
      <dgm:t>
        <a:bodyPr/>
        <a:lstStyle/>
        <a:p>
          <a:pPr>
            <a:lnSpc>
              <a:spcPct val="100000"/>
            </a:lnSpc>
          </a:pPr>
          <a:endParaRPr lang="en-US"/>
        </a:p>
      </dgm:t>
    </dgm:pt>
    <dgm:pt modelId="{F2631874-19C4-4F6D-9331-089CAAC58A84}">
      <dgm:prSet/>
      <dgm:spPr/>
      <dgm:t>
        <a:bodyPr/>
        <a:lstStyle/>
        <a:p>
          <a:pPr>
            <a:lnSpc>
              <a:spcPct val="100000"/>
            </a:lnSpc>
          </a:pPr>
          <a:r>
            <a:rPr lang="en-IN">
              <a:solidFill>
                <a:schemeClr val="bg1"/>
              </a:solidFill>
            </a:rPr>
            <a:t>Objectives and KPI</a:t>
          </a:r>
          <a:endParaRPr lang="en-US" dirty="0">
            <a:solidFill>
              <a:schemeClr val="bg1"/>
            </a:solidFill>
          </a:endParaRPr>
        </a:p>
      </dgm:t>
    </dgm:pt>
    <dgm:pt modelId="{7617D736-FA43-4813-84EF-3E1C13D7B0C7}" type="parTrans" cxnId="{0C1F3BD7-1BC3-4FE1-B57E-1A9FB3B635FA}">
      <dgm:prSet/>
      <dgm:spPr/>
      <dgm:t>
        <a:bodyPr/>
        <a:lstStyle/>
        <a:p>
          <a:endParaRPr lang="en-US"/>
        </a:p>
      </dgm:t>
    </dgm:pt>
    <dgm:pt modelId="{4A9314FC-EEBD-4D39-80B2-263C6AA9DC75}" type="sibTrans" cxnId="{0C1F3BD7-1BC3-4FE1-B57E-1A9FB3B635FA}">
      <dgm:prSet/>
      <dgm:spPr/>
      <dgm:t>
        <a:bodyPr/>
        <a:lstStyle/>
        <a:p>
          <a:pPr>
            <a:lnSpc>
              <a:spcPct val="100000"/>
            </a:lnSpc>
          </a:pPr>
          <a:endParaRPr lang="en-US"/>
        </a:p>
      </dgm:t>
    </dgm:pt>
    <dgm:pt modelId="{B621A5E8-0EAA-4D04-89B2-5FE018347F5A}">
      <dgm:prSet/>
      <dgm:spPr/>
      <dgm:t>
        <a:bodyPr/>
        <a:lstStyle/>
        <a:p>
          <a:pPr>
            <a:lnSpc>
              <a:spcPct val="100000"/>
            </a:lnSpc>
          </a:pPr>
          <a:r>
            <a:rPr lang="en-IN">
              <a:solidFill>
                <a:schemeClr val="bg1"/>
              </a:solidFill>
            </a:rPr>
            <a:t>Analysis</a:t>
          </a:r>
          <a:endParaRPr lang="en-US" dirty="0">
            <a:solidFill>
              <a:schemeClr val="bg1"/>
            </a:solidFill>
          </a:endParaRPr>
        </a:p>
      </dgm:t>
    </dgm:pt>
    <dgm:pt modelId="{F2906480-4541-457E-A311-DDB7F7F7EE34}" type="parTrans" cxnId="{538434C5-9F27-4A8A-B0DD-D732ECFD6DE6}">
      <dgm:prSet/>
      <dgm:spPr/>
      <dgm:t>
        <a:bodyPr/>
        <a:lstStyle/>
        <a:p>
          <a:endParaRPr lang="en-US"/>
        </a:p>
      </dgm:t>
    </dgm:pt>
    <dgm:pt modelId="{500ABE13-E510-4F1C-86C7-BB558BE7B997}" type="sibTrans" cxnId="{538434C5-9F27-4A8A-B0DD-D732ECFD6DE6}">
      <dgm:prSet/>
      <dgm:spPr/>
      <dgm:t>
        <a:bodyPr/>
        <a:lstStyle/>
        <a:p>
          <a:pPr>
            <a:lnSpc>
              <a:spcPct val="100000"/>
            </a:lnSpc>
          </a:pPr>
          <a:endParaRPr lang="en-US"/>
        </a:p>
      </dgm:t>
    </dgm:pt>
    <dgm:pt modelId="{B59C412A-96B7-417F-9B79-B525E9AE51D0}">
      <dgm:prSet/>
      <dgm:spPr/>
      <dgm:t>
        <a:bodyPr/>
        <a:lstStyle/>
        <a:p>
          <a:pPr>
            <a:lnSpc>
              <a:spcPct val="100000"/>
            </a:lnSpc>
          </a:pPr>
          <a:r>
            <a:rPr lang="en-IN">
              <a:solidFill>
                <a:schemeClr val="bg1"/>
              </a:solidFill>
            </a:rPr>
            <a:t>Recommendations and Insights</a:t>
          </a:r>
          <a:endParaRPr lang="en-US" dirty="0">
            <a:solidFill>
              <a:schemeClr val="bg1"/>
            </a:solidFill>
          </a:endParaRPr>
        </a:p>
      </dgm:t>
    </dgm:pt>
    <dgm:pt modelId="{B96646F1-3243-4D31-B3CA-CCF6ABA0BDA7}" type="parTrans" cxnId="{47D3A3AD-DFFC-4AEE-BD06-DDC5509B771F}">
      <dgm:prSet/>
      <dgm:spPr/>
      <dgm:t>
        <a:bodyPr/>
        <a:lstStyle/>
        <a:p>
          <a:endParaRPr lang="en-US"/>
        </a:p>
      </dgm:t>
    </dgm:pt>
    <dgm:pt modelId="{56D022E4-0602-40CD-B69F-5C8A0AC93922}" type="sibTrans" cxnId="{47D3A3AD-DFFC-4AEE-BD06-DDC5509B771F}">
      <dgm:prSet/>
      <dgm:spPr/>
      <dgm:t>
        <a:bodyPr/>
        <a:lstStyle/>
        <a:p>
          <a:pPr>
            <a:lnSpc>
              <a:spcPct val="100000"/>
            </a:lnSpc>
          </a:pPr>
          <a:endParaRPr lang="en-US"/>
        </a:p>
      </dgm:t>
    </dgm:pt>
    <dgm:pt modelId="{6CA4A417-0EEE-49AE-81F1-B97CFE71B19E}">
      <dgm:prSet/>
      <dgm:spPr/>
      <dgm:t>
        <a:bodyPr/>
        <a:lstStyle/>
        <a:p>
          <a:pPr>
            <a:lnSpc>
              <a:spcPct val="100000"/>
            </a:lnSpc>
          </a:pPr>
          <a:r>
            <a:rPr lang="en-IN">
              <a:solidFill>
                <a:schemeClr val="bg1"/>
              </a:solidFill>
            </a:rPr>
            <a:t>Conclusion</a:t>
          </a:r>
          <a:endParaRPr lang="en-US" dirty="0">
            <a:solidFill>
              <a:schemeClr val="bg1"/>
            </a:solidFill>
          </a:endParaRPr>
        </a:p>
      </dgm:t>
    </dgm:pt>
    <dgm:pt modelId="{947C27EA-5998-4313-90A5-BB01A912FB06}" type="parTrans" cxnId="{94D880B9-210F-4ADD-8DC1-F8BFAA6AAE29}">
      <dgm:prSet/>
      <dgm:spPr/>
      <dgm:t>
        <a:bodyPr/>
        <a:lstStyle/>
        <a:p>
          <a:endParaRPr lang="en-US"/>
        </a:p>
      </dgm:t>
    </dgm:pt>
    <dgm:pt modelId="{949E7EAA-D4AB-42EE-9A61-B1613DA42B45}" type="sibTrans" cxnId="{94D880B9-210F-4ADD-8DC1-F8BFAA6AAE29}">
      <dgm:prSet/>
      <dgm:spPr/>
      <dgm:t>
        <a:bodyPr/>
        <a:lstStyle/>
        <a:p>
          <a:endParaRPr lang="en-US"/>
        </a:p>
      </dgm:t>
    </dgm:pt>
    <dgm:pt modelId="{F60426F9-24CE-4EBA-962C-2B10E3C5F132}" type="pres">
      <dgm:prSet presAssocID="{5D15E274-93E8-4CB3-B11F-54893BFF72F3}" presName="root" presStyleCnt="0">
        <dgm:presLayoutVars>
          <dgm:dir/>
          <dgm:resizeHandles val="exact"/>
        </dgm:presLayoutVars>
      </dgm:prSet>
      <dgm:spPr/>
    </dgm:pt>
    <dgm:pt modelId="{847D058C-3D23-419B-8F6B-F2969ECC1A5C}" type="pres">
      <dgm:prSet presAssocID="{5D15E274-93E8-4CB3-B11F-54893BFF72F3}" presName="container" presStyleCnt="0">
        <dgm:presLayoutVars>
          <dgm:dir/>
          <dgm:resizeHandles val="exact"/>
        </dgm:presLayoutVars>
      </dgm:prSet>
      <dgm:spPr/>
    </dgm:pt>
    <dgm:pt modelId="{F0336231-8346-481E-ADC5-161405B063D3}" type="pres">
      <dgm:prSet presAssocID="{B956BBD4-08B3-4661-B8F9-6E4278503262}" presName="compNode" presStyleCnt="0"/>
      <dgm:spPr/>
    </dgm:pt>
    <dgm:pt modelId="{01EB8099-7EF9-41C8-96C8-87FE286AC873}" type="pres">
      <dgm:prSet presAssocID="{B956BBD4-08B3-4661-B8F9-6E4278503262}" presName="iconBgRect" presStyleLbl="bgShp" presStyleIdx="0" presStyleCnt="6"/>
      <dgm:spPr/>
    </dgm:pt>
    <dgm:pt modelId="{CF70B16D-D5B1-482D-B642-95D4FEEB1BC8}" type="pres">
      <dgm:prSet presAssocID="{B956BBD4-08B3-4661-B8F9-6E42785032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E4F4840A-E5DD-4B6B-AA39-2E8569694E2A}" type="pres">
      <dgm:prSet presAssocID="{B956BBD4-08B3-4661-B8F9-6E4278503262}" presName="spaceRect" presStyleCnt="0"/>
      <dgm:spPr/>
    </dgm:pt>
    <dgm:pt modelId="{4D9BF452-8018-47F1-970D-C6546DD13AFE}" type="pres">
      <dgm:prSet presAssocID="{B956BBD4-08B3-4661-B8F9-6E4278503262}" presName="textRect" presStyleLbl="revTx" presStyleIdx="0" presStyleCnt="6">
        <dgm:presLayoutVars>
          <dgm:chMax val="1"/>
          <dgm:chPref val="1"/>
        </dgm:presLayoutVars>
      </dgm:prSet>
      <dgm:spPr/>
    </dgm:pt>
    <dgm:pt modelId="{7A92D471-A5C7-4461-83D0-FC72A4AF595A}" type="pres">
      <dgm:prSet presAssocID="{D1E36B1D-CB2B-44E0-AE44-696B5F12B8F3}" presName="sibTrans" presStyleLbl="sibTrans2D1" presStyleIdx="0" presStyleCnt="0"/>
      <dgm:spPr/>
    </dgm:pt>
    <dgm:pt modelId="{310ED5F0-E950-4C13-8288-E492B300F848}" type="pres">
      <dgm:prSet presAssocID="{F622F8FF-40E2-4AE6-9A9F-CF93131D96BC}" presName="compNode" presStyleCnt="0"/>
      <dgm:spPr/>
    </dgm:pt>
    <dgm:pt modelId="{D80BE8A3-96AE-417E-A597-EC2343DE5A01}" type="pres">
      <dgm:prSet presAssocID="{F622F8FF-40E2-4AE6-9A9F-CF93131D96BC}" presName="iconBgRect" presStyleLbl="bgShp" presStyleIdx="1" presStyleCnt="6"/>
      <dgm:spPr/>
    </dgm:pt>
    <dgm:pt modelId="{010AA3DA-C156-4544-9B90-55F84B3AAA08}" type="pres">
      <dgm:prSet presAssocID="{F622F8FF-40E2-4AE6-9A9F-CF93131D96B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27B113F-24E3-4C93-9FF1-E5E62B74318A}" type="pres">
      <dgm:prSet presAssocID="{F622F8FF-40E2-4AE6-9A9F-CF93131D96BC}" presName="spaceRect" presStyleCnt="0"/>
      <dgm:spPr/>
    </dgm:pt>
    <dgm:pt modelId="{35DCDB07-BA58-4DF0-8FFC-FF01A3ACC939}" type="pres">
      <dgm:prSet presAssocID="{F622F8FF-40E2-4AE6-9A9F-CF93131D96BC}" presName="textRect" presStyleLbl="revTx" presStyleIdx="1" presStyleCnt="6">
        <dgm:presLayoutVars>
          <dgm:chMax val="1"/>
          <dgm:chPref val="1"/>
        </dgm:presLayoutVars>
      </dgm:prSet>
      <dgm:spPr/>
    </dgm:pt>
    <dgm:pt modelId="{675F8D46-F41C-4245-8204-0C8C0D46D447}" type="pres">
      <dgm:prSet presAssocID="{2C4AA096-4994-4559-9218-95911ECAB20E}" presName="sibTrans" presStyleLbl="sibTrans2D1" presStyleIdx="0" presStyleCnt="0"/>
      <dgm:spPr/>
    </dgm:pt>
    <dgm:pt modelId="{A06871B9-8B5C-4840-BCCF-0AD058F996F5}" type="pres">
      <dgm:prSet presAssocID="{F2631874-19C4-4F6D-9331-089CAAC58A84}" presName="compNode" presStyleCnt="0"/>
      <dgm:spPr/>
    </dgm:pt>
    <dgm:pt modelId="{2E9568B0-8B25-440D-A6D4-2502C9CB3A9C}" type="pres">
      <dgm:prSet presAssocID="{F2631874-19C4-4F6D-9331-089CAAC58A84}" presName="iconBgRect" presStyleLbl="bgShp" presStyleIdx="2" presStyleCnt="6"/>
      <dgm:spPr/>
    </dgm:pt>
    <dgm:pt modelId="{3A1D6D52-DD5C-4C87-8378-2B5B41F57C61}" type="pres">
      <dgm:prSet presAssocID="{F2631874-19C4-4F6D-9331-089CAAC58A8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A0296E2F-A8A8-46AF-8BD0-70BB6E0B1994}" type="pres">
      <dgm:prSet presAssocID="{F2631874-19C4-4F6D-9331-089CAAC58A84}" presName="spaceRect" presStyleCnt="0"/>
      <dgm:spPr/>
    </dgm:pt>
    <dgm:pt modelId="{B91F523F-69D4-42C9-8B00-35B7C3CF37AB}" type="pres">
      <dgm:prSet presAssocID="{F2631874-19C4-4F6D-9331-089CAAC58A84}" presName="textRect" presStyleLbl="revTx" presStyleIdx="2" presStyleCnt="6">
        <dgm:presLayoutVars>
          <dgm:chMax val="1"/>
          <dgm:chPref val="1"/>
        </dgm:presLayoutVars>
      </dgm:prSet>
      <dgm:spPr/>
    </dgm:pt>
    <dgm:pt modelId="{67B6ECED-D2EB-44F9-9A69-B7F2F47384F3}" type="pres">
      <dgm:prSet presAssocID="{4A9314FC-EEBD-4D39-80B2-263C6AA9DC75}" presName="sibTrans" presStyleLbl="sibTrans2D1" presStyleIdx="0" presStyleCnt="0"/>
      <dgm:spPr/>
    </dgm:pt>
    <dgm:pt modelId="{3BEB356A-5773-40E4-ACCB-EBD1F49AC9B1}" type="pres">
      <dgm:prSet presAssocID="{B621A5E8-0EAA-4D04-89B2-5FE018347F5A}" presName="compNode" presStyleCnt="0"/>
      <dgm:spPr/>
    </dgm:pt>
    <dgm:pt modelId="{C4343323-7857-4A84-9052-60261E931FFA}" type="pres">
      <dgm:prSet presAssocID="{B621A5E8-0EAA-4D04-89B2-5FE018347F5A}" presName="iconBgRect" presStyleLbl="bgShp" presStyleIdx="3" presStyleCnt="6"/>
      <dgm:spPr/>
    </dgm:pt>
    <dgm:pt modelId="{5C5BFEEF-B603-466C-AC9A-92054426C5C0}" type="pres">
      <dgm:prSet presAssocID="{B621A5E8-0EAA-4D04-89B2-5FE018347F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BEE9AF9-0195-4CC3-BF65-0D11AC129C06}" type="pres">
      <dgm:prSet presAssocID="{B621A5E8-0EAA-4D04-89B2-5FE018347F5A}" presName="spaceRect" presStyleCnt="0"/>
      <dgm:spPr/>
    </dgm:pt>
    <dgm:pt modelId="{62EBB104-4240-4A7F-BCED-28D2F216614A}" type="pres">
      <dgm:prSet presAssocID="{B621A5E8-0EAA-4D04-89B2-5FE018347F5A}" presName="textRect" presStyleLbl="revTx" presStyleIdx="3" presStyleCnt="6">
        <dgm:presLayoutVars>
          <dgm:chMax val="1"/>
          <dgm:chPref val="1"/>
        </dgm:presLayoutVars>
      </dgm:prSet>
      <dgm:spPr/>
    </dgm:pt>
    <dgm:pt modelId="{D47A8D6A-81DD-4883-A2D0-E7FA88F9CEF4}" type="pres">
      <dgm:prSet presAssocID="{500ABE13-E510-4F1C-86C7-BB558BE7B997}" presName="sibTrans" presStyleLbl="sibTrans2D1" presStyleIdx="0" presStyleCnt="0"/>
      <dgm:spPr/>
    </dgm:pt>
    <dgm:pt modelId="{B5656546-616B-42AC-9386-0A511DE5960C}" type="pres">
      <dgm:prSet presAssocID="{B59C412A-96B7-417F-9B79-B525E9AE51D0}" presName="compNode" presStyleCnt="0"/>
      <dgm:spPr/>
    </dgm:pt>
    <dgm:pt modelId="{FEDE0B6A-2D20-4ABC-A4B9-3D1C1DB5BCEF}" type="pres">
      <dgm:prSet presAssocID="{B59C412A-96B7-417F-9B79-B525E9AE51D0}" presName="iconBgRect" presStyleLbl="bgShp" presStyleIdx="4" presStyleCnt="6"/>
      <dgm:spPr/>
    </dgm:pt>
    <dgm:pt modelId="{B739AF3E-A394-47DD-9560-718A32829A62}" type="pres">
      <dgm:prSet presAssocID="{B59C412A-96B7-417F-9B79-B525E9AE51D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bulb"/>
        </a:ext>
      </dgm:extLst>
    </dgm:pt>
    <dgm:pt modelId="{A81DB328-A14B-4C7C-AA5E-EE9E8AF2DEFF}" type="pres">
      <dgm:prSet presAssocID="{B59C412A-96B7-417F-9B79-B525E9AE51D0}" presName="spaceRect" presStyleCnt="0"/>
      <dgm:spPr/>
    </dgm:pt>
    <dgm:pt modelId="{197C7028-1D4E-4982-B7FA-8B4E21ADC346}" type="pres">
      <dgm:prSet presAssocID="{B59C412A-96B7-417F-9B79-B525E9AE51D0}" presName="textRect" presStyleLbl="revTx" presStyleIdx="4" presStyleCnt="6">
        <dgm:presLayoutVars>
          <dgm:chMax val="1"/>
          <dgm:chPref val="1"/>
        </dgm:presLayoutVars>
      </dgm:prSet>
      <dgm:spPr/>
    </dgm:pt>
    <dgm:pt modelId="{5919E2C5-C7BD-46B4-9382-7FDE0FF9B657}" type="pres">
      <dgm:prSet presAssocID="{56D022E4-0602-40CD-B69F-5C8A0AC93922}" presName="sibTrans" presStyleLbl="sibTrans2D1" presStyleIdx="0" presStyleCnt="0"/>
      <dgm:spPr/>
    </dgm:pt>
    <dgm:pt modelId="{32093780-9FEE-47EB-9CED-0C45B7828B6F}" type="pres">
      <dgm:prSet presAssocID="{6CA4A417-0EEE-49AE-81F1-B97CFE71B19E}" presName="compNode" presStyleCnt="0"/>
      <dgm:spPr/>
    </dgm:pt>
    <dgm:pt modelId="{6D1DCD14-FB5C-4F64-B864-601C220296C1}" type="pres">
      <dgm:prSet presAssocID="{6CA4A417-0EEE-49AE-81F1-B97CFE71B19E}" presName="iconBgRect" presStyleLbl="bgShp" presStyleIdx="5" presStyleCnt="6"/>
      <dgm:spPr/>
    </dgm:pt>
    <dgm:pt modelId="{8299AE2F-0528-4913-A985-A5E35D903798}" type="pres">
      <dgm:prSet presAssocID="{6CA4A417-0EEE-49AE-81F1-B97CFE71B1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FA06A196-5643-4221-9860-8796B9F13726}" type="pres">
      <dgm:prSet presAssocID="{6CA4A417-0EEE-49AE-81F1-B97CFE71B19E}" presName="spaceRect" presStyleCnt="0"/>
      <dgm:spPr/>
    </dgm:pt>
    <dgm:pt modelId="{75E7B5C6-D73B-4144-B13C-ABE775A4CD86}" type="pres">
      <dgm:prSet presAssocID="{6CA4A417-0EEE-49AE-81F1-B97CFE71B19E}" presName="textRect" presStyleLbl="revTx" presStyleIdx="5" presStyleCnt="6">
        <dgm:presLayoutVars>
          <dgm:chMax val="1"/>
          <dgm:chPref val="1"/>
        </dgm:presLayoutVars>
      </dgm:prSet>
      <dgm:spPr/>
    </dgm:pt>
  </dgm:ptLst>
  <dgm:cxnLst>
    <dgm:cxn modelId="{8F0AAD36-9B2E-4CA5-97C3-FC27FF249C6B}" type="presOf" srcId="{2C4AA096-4994-4559-9218-95911ECAB20E}" destId="{675F8D46-F41C-4245-8204-0C8C0D46D447}" srcOrd="0" destOrd="0" presId="urn:microsoft.com/office/officeart/2018/2/layout/IconCircleList"/>
    <dgm:cxn modelId="{9216E942-5386-4237-9637-5759D822F47D}" type="presOf" srcId="{D1E36B1D-CB2B-44E0-AE44-696B5F12B8F3}" destId="{7A92D471-A5C7-4461-83D0-FC72A4AF595A}" srcOrd="0" destOrd="0" presId="urn:microsoft.com/office/officeart/2018/2/layout/IconCircleList"/>
    <dgm:cxn modelId="{9555B947-D57A-403A-A363-B04C29312F62}" type="presOf" srcId="{500ABE13-E510-4F1C-86C7-BB558BE7B997}" destId="{D47A8D6A-81DD-4883-A2D0-E7FA88F9CEF4}" srcOrd="0" destOrd="0" presId="urn:microsoft.com/office/officeart/2018/2/layout/IconCircleList"/>
    <dgm:cxn modelId="{4EACC76A-CBF5-4EBC-9A08-17EF5633CE53}" type="presOf" srcId="{B59C412A-96B7-417F-9B79-B525E9AE51D0}" destId="{197C7028-1D4E-4982-B7FA-8B4E21ADC346}" srcOrd="0" destOrd="0" presId="urn:microsoft.com/office/officeart/2018/2/layout/IconCircleList"/>
    <dgm:cxn modelId="{6619DE78-A63F-44EA-94C5-FE2F79EE61AF}" srcId="{5D15E274-93E8-4CB3-B11F-54893BFF72F3}" destId="{F622F8FF-40E2-4AE6-9A9F-CF93131D96BC}" srcOrd="1" destOrd="0" parTransId="{02A17213-1DD3-4EE6-8A6E-2FC4D79F1FFA}" sibTransId="{2C4AA096-4994-4559-9218-95911ECAB20E}"/>
    <dgm:cxn modelId="{99E0A199-E781-4ED1-A2D1-9A94DBC31FEB}" type="presOf" srcId="{B956BBD4-08B3-4661-B8F9-6E4278503262}" destId="{4D9BF452-8018-47F1-970D-C6546DD13AFE}" srcOrd="0" destOrd="0" presId="urn:microsoft.com/office/officeart/2018/2/layout/IconCircleList"/>
    <dgm:cxn modelId="{AD0650A2-80D8-473D-A403-37CA9ED8D56B}" type="presOf" srcId="{F2631874-19C4-4F6D-9331-089CAAC58A84}" destId="{B91F523F-69D4-42C9-8B00-35B7C3CF37AB}" srcOrd="0" destOrd="0" presId="urn:microsoft.com/office/officeart/2018/2/layout/IconCircleList"/>
    <dgm:cxn modelId="{47D3A3AD-DFFC-4AEE-BD06-DDC5509B771F}" srcId="{5D15E274-93E8-4CB3-B11F-54893BFF72F3}" destId="{B59C412A-96B7-417F-9B79-B525E9AE51D0}" srcOrd="4" destOrd="0" parTransId="{B96646F1-3243-4D31-B3CA-CCF6ABA0BDA7}" sibTransId="{56D022E4-0602-40CD-B69F-5C8A0AC93922}"/>
    <dgm:cxn modelId="{94D880B9-210F-4ADD-8DC1-F8BFAA6AAE29}" srcId="{5D15E274-93E8-4CB3-B11F-54893BFF72F3}" destId="{6CA4A417-0EEE-49AE-81F1-B97CFE71B19E}" srcOrd="5" destOrd="0" parTransId="{947C27EA-5998-4313-90A5-BB01A912FB06}" sibTransId="{949E7EAA-D4AB-42EE-9A61-B1613DA42B45}"/>
    <dgm:cxn modelId="{AF8FF6BC-6324-4CA1-970F-9E968BC1C869}" type="presOf" srcId="{4A9314FC-EEBD-4D39-80B2-263C6AA9DC75}" destId="{67B6ECED-D2EB-44F9-9A69-B7F2F47384F3}" srcOrd="0" destOrd="0" presId="urn:microsoft.com/office/officeart/2018/2/layout/IconCircleList"/>
    <dgm:cxn modelId="{538434C5-9F27-4A8A-B0DD-D732ECFD6DE6}" srcId="{5D15E274-93E8-4CB3-B11F-54893BFF72F3}" destId="{B621A5E8-0EAA-4D04-89B2-5FE018347F5A}" srcOrd="3" destOrd="0" parTransId="{F2906480-4541-457E-A311-DDB7F7F7EE34}" sibTransId="{500ABE13-E510-4F1C-86C7-BB558BE7B997}"/>
    <dgm:cxn modelId="{372170C6-A1A4-4219-BA7C-DC2C6FDDB0DA}" type="presOf" srcId="{B621A5E8-0EAA-4D04-89B2-5FE018347F5A}" destId="{62EBB104-4240-4A7F-BCED-28D2F216614A}" srcOrd="0" destOrd="0" presId="urn:microsoft.com/office/officeart/2018/2/layout/IconCircleList"/>
    <dgm:cxn modelId="{ED4D22CB-4CF9-4050-B976-B36AA2960682}" type="presOf" srcId="{56D022E4-0602-40CD-B69F-5C8A0AC93922}" destId="{5919E2C5-C7BD-46B4-9382-7FDE0FF9B657}" srcOrd="0" destOrd="0" presId="urn:microsoft.com/office/officeart/2018/2/layout/IconCircleList"/>
    <dgm:cxn modelId="{786404CE-8339-4A06-B26F-FCDA15110922}" type="presOf" srcId="{5D15E274-93E8-4CB3-B11F-54893BFF72F3}" destId="{F60426F9-24CE-4EBA-962C-2B10E3C5F132}" srcOrd="0" destOrd="0" presId="urn:microsoft.com/office/officeart/2018/2/layout/IconCircleList"/>
    <dgm:cxn modelId="{0C1F3BD7-1BC3-4FE1-B57E-1A9FB3B635FA}" srcId="{5D15E274-93E8-4CB3-B11F-54893BFF72F3}" destId="{F2631874-19C4-4F6D-9331-089CAAC58A84}" srcOrd="2" destOrd="0" parTransId="{7617D736-FA43-4813-84EF-3E1C13D7B0C7}" sibTransId="{4A9314FC-EEBD-4D39-80B2-263C6AA9DC75}"/>
    <dgm:cxn modelId="{E3FDB4DC-6DB2-4864-9F79-8D103DE6E9A5}" type="presOf" srcId="{6CA4A417-0EEE-49AE-81F1-B97CFE71B19E}" destId="{75E7B5C6-D73B-4144-B13C-ABE775A4CD86}" srcOrd="0" destOrd="0" presId="urn:microsoft.com/office/officeart/2018/2/layout/IconCircleList"/>
    <dgm:cxn modelId="{28ED8AE0-2A29-426D-A6AB-CBD6ED72B8D6}" srcId="{5D15E274-93E8-4CB3-B11F-54893BFF72F3}" destId="{B956BBD4-08B3-4661-B8F9-6E4278503262}" srcOrd="0" destOrd="0" parTransId="{4B2FA2D1-8C36-4E67-A793-D10BD0215283}" sibTransId="{D1E36B1D-CB2B-44E0-AE44-696B5F12B8F3}"/>
    <dgm:cxn modelId="{E42037E4-B289-4278-8018-095D50E2BA98}" type="presOf" srcId="{F622F8FF-40E2-4AE6-9A9F-CF93131D96BC}" destId="{35DCDB07-BA58-4DF0-8FFC-FF01A3ACC939}" srcOrd="0" destOrd="0" presId="urn:microsoft.com/office/officeart/2018/2/layout/IconCircleList"/>
    <dgm:cxn modelId="{CDB8475D-9C32-4B16-8241-F28432C67C20}" type="presParOf" srcId="{F60426F9-24CE-4EBA-962C-2B10E3C5F132}" destId="{847D058C-3D23-419B-8F6B-F2969ECC1A5C}" srcOrd="0" destOrd="0" presId="urn:microsoft.com/office/officeart/2018/2/layout/IconCircleList"/>
    <dgm:cxn modelId="{86A14AC5-C29B-4ADE-B9D8-81E7357FF48F}" type="presParOf" srcId="{847D058C-3D23-419B-8F6B-F2969ECC1A5C}" destId="{F0336231-8346-481E-ADC5-161405B063D3}" srcOrd="0" destOrd="0" presId="urn:microsoft.com/office/officeart/2018/2/layout/IconCircleList"/>
    <dgm:cxn modelId="{F85D053C-1235-492E-BB5D-92BCF562BB76}" type="presParOf" srcId="{F0336231-8346-481E-ADC5-161405B063D3}" destId="{01EB8099-7EF9-41C8-96C8-87FE286AC873}" srcOrd="0" destOrd="0" presId="urn:microsoft.com/office/officeart/2018/2/layout/IconCircleList"/>
    <dgm:cxn modelId="{01E4F987-CBC2-4163-9E46-1B05A11EB548}" type="presParOf" srcId="{F0336231-8346-481E-ADC5-161405B063D3}" destId="{CF70B16D-D5B1-482D-B642-95D4FEEB1BC8}" srcOrd="1" destOrd="0" presId="urn:microsoft.com/office/officeart/2018/2/layout/IconCircleList"/>
    <dgm:cxn modelId="{4B486C3B-B699-4822-9416-FEC01ABB6826}" type="presParOf" srcId="{F0336231-8346-481E-ADC5-161405B063D3}" destId="{E4F4840A-E5DD-4B6B-AA39-2E8569694E2A}" srcOrd="2" destOrd="0" presId="urn:microsoft.com/office/officeart/2018/2/layout/IconCircleList"/>
    <dgm:cxn modelId="{666B9FF4-C5E7-4E60-A962-1A591D8F8375}" type="presParOf" srcId="{F0336231-8346-481E-ADC5-161405B063D3}" destId="{4D9BF452-8018-47F1-970D-C6546DD13AFE}" srcOrd="3" destOrd="0" presId="urn:microsoft.com/office/officeart/2018/2/layout/IconCircleList"/>
    <dgm:cxn modelId="{24B34707-501F-479A-A4EE-FDFDEC668689}" type="presParOf" srcId="{847D058C-3D23-419B-8F6B-F2969ECC1A5C}" destId="{7A92D471-A5C7-4461-83D0-FC72A4AF595A}" srcOrd="1" destOrd="0" presId="urn:microsoft.com/office/officeart/2018/2/layout/IconCircleList"/>
    <dgm:cxn modelId="{1E334368-3494-49A1-8328-D18692036A9C}" type="presParOf" srcId="{847D058C-3D23-419B-8F6B-F2969ECC1A5C}" destId="{310ED5F0-E950-4C13-8288-E492B300F848}" srcOrd="2" destOrd="0" presId="urn:microsoft.com/office/officeart/2018/2/layout/IconCircleList"/>
    <dgm:cxn modelId="{FA79A53F-0D70-416F-A614-9AD7FB99D5D4}" type="presParOf" srcId="{310ED5F0-E950-4C13-8288-E492B300F848}" destId="{D80BE8A3-96AE-417E-A597-EC2343DE5A01}" srcOrd="0" destOrd="0" presId="urn:microsoft.com/office/officeart/2018/2/layout/IconCircleList"/>
    <dgm:cxn modelId="{12733921-C50F-46F4-B877-D29019FB096C}" type="presParOf" srcId="{310ED5F0-E950-4C13-8288-E492B300F848}" destId="{010AA3DA-C156-4544-9B90-55F84B3AAA08}" srcOrd="1" destOrd="0" presId="urn:microsoft.com/office/officeart/2018/2/layout/IconCircleList"/>
    <dgm:cxn modelId="{3CC18CF0-6A7C-4A89-BA49-97D7C623FA7D}" type="presParOf" srcId="{310ED5F0-E950-4C13-8288-E492B300F848}" destId="{127B113F-24E3-4C93-9FF1-E5E62B74318A}" srcOrd="2" destOrd="0" presId="urn:microsoft.com/office/officeart/2018/2/layout/IconCircleList"/>
    <dgm:cxn modelId="{02CDFB6D-AAEB-40BC-803C-45D572CABE06}" type="presParOf" srcId="{310ED5F0-E950-4C13-8288-E492B300F848}" destId="{35DCDB07-BA58-4DF0-8FFC-FF01A3ACC939}" srcOrd="3" destOrd="0" presId="urn:microsoft.com/office/officeart/2018/2/layout/IconCircleList"/>
    <dgm:cxn modelId="{C59856FC-7B86-4056-A45D-2653264F5DE7}" type="presParOf" srcId="{847D058C-3D23-419B-8F6B-F2969ECC1A5C}" destId="{675F8D46-F41C-4245-8204-0C8C0D46D447}" srcOrd="3" destOrd="0" presId="urn:microsoft.com/office/officeart/2018/2/layout/IconCircleList"/>
    <dgm:cxn modelId="{41A6CC63-AEFD-4BBC-B4CE-689EF1A94E37}" type="presParOf" srcId="{847D058C-3D23-419B-8F6B-F2969ECC1A5C}" destId="{A06871B9-8B5C-4840-BCCF-0AD058F996F5}" srcOrd="4" destOrd="0" presId="urn:microsoft.com/office/officeart/2018/2/layout/IconCircleList"/>
    <dgm:cxn modelId="{59D578D2-6BDA-46BD-9BCA-2086CFA932E2}" type="presParOf" srcId="{A06871B9-8B5C-4840-BCCF-0AD058F996F5}" destId="{2E9568B0-8B25-440D-A6D4-2502C9CB3A9C}" srcOrd="0" destOrd="0" presId="urn:microsoft.com/office/officeart/2018/2/layout/IconCircleList"/>
    <dgm:cxn modelId="{EF07C53D-65B1-463A-AEFA-81AAD5C20711}" type="presParOf" srcId="{A06871B9-8B5C-4840-BCCF-0AD058F996F5}" destId="{3A1D6D52-DD5C-4C87-8378-2B5B41F57C61}" srcOrd="1" destOrd="0" presId="urn:microsoft.com/office/officeart/2018/2/layout/IconCircleList"/>
    <dgm:cxn modelId="{1B935AFE-3BA3-4B54-B880-04D0A8C7569F}" type="presParOf" srcId="{A06871B9-8B5C-4840-BCCF-0AD058F996F5}" destId="{A0296E2F-A8A8-46AF-8BD0-70BB6E0B1994}" srcOrd="2" destOrd="0" presId="urn:microsoft.com/office/officeart/2018/2/layout/IconCircleList"/>
    <dgm:cxn modelId="{384ECAD2-8EBA-4FA7-A57D-3771B531369E}" type="presParOf" srcId="{A06871B9-8B5C-4840-BCCF-0AD058F996F5}" destId="{B91F523F-69D4-42C9-8B00-35B7C3CF37AB}" srcOrd="3" destOrd="0" presId="urn:microsoft.com/office/officeart/2018/2/layout/IconCircleList"/>
    <dgm:cxn modelId="{D7BD7FEB-13F6-4FDA-A60E-5B4FAF68DA8E}" type="presParOf" srcId="{847D058C-3D23-419B-8F6B-F2969ECC1A5C}" destId="{67B6ECED-D2EB-44F9-9A69-B7F2F47384F3}" srcOrd="5" destOrd="0" presId="urn:microsoft.com/office/officeart/2018/2/layout/IconCircleList"/>
    <dgm:cxn modelId="{E25C096E-4638-431E-B3BB-B29E2B5301A0}" type="presParOf" srcId="{847D058C-3D23-419B-8F6B-F2969ECC1A5C}" destId="{3BEB356A-5773-40E4-ACCB-EBD1F49AC9B1}" srcOrd="6" destOrd="0" presId="urn:microsoft.com/office/officeart/2018/2/layout/IconCircleList"/>
    <dgm:cxn modelId="{2FB494EA-A79A-4C66-96E3-9C5A683B2A77}" type="presParOf" srcId="{3BEB356A-5773-40E4-ACCB-EBD1F49AC9B1}" destId="{C4343323-7857-4A84-9052-60261E931FFA}" srcOrd="0" destOrd="0" presId="urn:microsoft.com/office/officeart/2018/2/layout/IconCircleList"/>
    <dgm:cxn modelId="{6A157615-3B7D-42AF-BEB9-21CABB46DFC4}" type="presParOf" srcId="{3BEB356A-5773-40E4-ACCB-EBD1F49AC9B1}" destId="{5C5BFEEF-B603-466C-AC9A-92054426C5C0}" srcOrd="1" destOrd="0" presId="urn:microsoft.com/office/officeart/2018/2/layout/IconCircleList"/>
    <dgm:cxn modelId="{0838B979-F462-433F-AE01-E229738806BB}" type="presParOf" srcId="{3BEB356A-5773-40E4-ACCB-EBD1F49AC9B1}" destId="{3BEE9AF9-0195-4CC3-BF65-0D11AC129C06}" srcOrd="2" destOrd="0" presId="urn:microsoft.com/office/officeart/2018/2/layout/IconCircleList"/>
    <dgm:cxn modelId="{8C230D09-C865-4871-9FDF-60B96E863D06}" type="presParOf" srcId="{3BEB356A-5773-40E4-ACCB-EBD1F49AC9B1}" destId="{62EBB104-4240-4A7F-BCED-28D2F216614A}" srcOrd="3" destOrd="0" presId="urn:microsoft.com/office/officeart/2018/2/layout/IconCircleList"/>
    <dgm:cxn modelId="{18F9EC13-DE43-428C-A3FF-F436CAB750D4}" type="presParOf" srcId="{847D058C-3D23-419B-8F6B-F2969ECC1A5C}" destId="{D47A8D6A-81DD-4883-A2D0-E7FA88F9CEF4}" srcOrd="7" destOrd="0" presId="urn:microsoft.com/office/officeart/2018/2/layout/IconCircleList"/>
    <dgm:cxn modelId="{E2A30808-2631-4859-BE78-4B18B4D8A072}" type="presParOf" srcId="{847D058C-3D23-419B-8F6B-F2969ECC1A5C}" destId="{B5656546-616B-42AC-9386-0A511DE5960C}" srcOrd="8" destOrd="0" presId="urn:microsoft.com/office/officeart/2018/2/layout/IconCircleList"/>
    <dgm:cxn modelId="{EAA59659-F613-4778-B891-C699B4301EDF}" type="presParOf" srcId="{B5656546-616B-42AC-9386-0A511DE5960C}" destId="{FEDE0B6A-2D20-4ABC-A4B9-3D1C1DB5BCEF}" srcOrd="0" destOrd="0" presId="urn:microsoft.com/office/officeart/2018/2/layout/IconCircleList"/>
    <dgm:cxn modelId="{AFAD55AC-B733-4C9A-8018-BEA2C2CB82FF}" type="presParOf" srcId="{B5656546-616B-42AC-9386-0A511DE5960C}" destId="{B739AF3E-A394-47DD-9560-718A32829A62}" srcOrd="1" destOrd="0" presId="urn:microsoft.com/office/officeart/2018/2/layout/IconCircleList"/>
    <dgm:cxn modelId="{95E250F5-5128-41FC-8D89-7DBC98196A2C}" type="presParOf" srcId="{B5656546-616B-42AC-9386-0A511DE5960C}" destId="{A81DB328-A14B-4C7C-AA5E-EE9E8AF2DEFF}" srcOrd="2" destOrd="0" presId="urn:microsoft.com/office/officeart/2018/2/layout/IconCircleList"/>
    <dgm:cxn modelId="{29573A80-E831-48AF-BC8E-4A0643E4604F}" type="presParOf" srcId="{B5656546-616B-42AC-9386-0A511DE5960C}" destId="{197C7028-1D4E-4982-B7FA-8B4E21ADC346}" srcOrd="3" destOrd="0" presId="urn:microsoft.com/office/officeart/2018/2/layout/IconCircleList"/>
    <dgm:cxn modelId="{3F30C05C-88E9-4E8D-92C5-3ECD9CBF0BAB}" type="presParOf" srcId="{847D058C-3D23-419B-8F6B-F2969ECC1A5C}" destId="{5919E2C5-C7BD-46B4-9382-7FDE0FF9B657}" srcOrd="9" destOrd="0" presId="urn:microsoft.com/office/officeart/2018/2/layout/IconCircleList"/>
    <dgm:cxn modelId="{A42E25A4-9B4F-4776-9EEA-531F0178EFAC}" type="presParOf" srcId="{847D058C-3D23-419B-8F6B-F2969ECC1A5C}" destId="{32093780-9FEE-47EB-9CED-0C45B7828B6F}" srcOrd="10" destOrd="0" presId="urn:microsoft.com/office/officeart/2018/2/layout/IconCircleList"/>
    <dgm:cxn modelId="{88EE5D8B-EABE-4884-AD7A-F28056075BDE}" type="presParOf" srcId="{32093780-9FEE-47EB-9CED-0C45B7828B6F}" destId="{6D1DCD14-FB5C-4F64-B864-601C220296C1}" srcOrd="0" destOrd="0" presId="urn:microsoft.com/office/officeart/2018/2/layout/IconCircleList"/>
    <dgm:cxn modelId="{5AEBCF40-B805-4119-9A5D-B5E4FC7D9682}" type="presParOf" srcId="{32093780-9FEE-47EB-9CED-0C45B7828B6F}" destId="{8299AE2F-0528-4913-A985-A5E35D903798}" srcOrd="1" destOrd="0" presId="urn:microsoft.com/office/officeart/2018/2/layout/IconCircleList"/>
    <dgm:cxn modelId="{1F6C28B5-A745-4362-8A15-44F7693129EF}" type="presParOf" srcId="{32093780-9FEE-47EB-9CED-0C45B7828B6F}" destId="{FA06A196-5643-4221-9860-8796B9F13726}" srcOrd="2" destOrd="0" presId="urn:microsoft.com/office/officeart/2018/2/layout/IconCircleList"/>
    <dgm:cxn modelId="{E21F9627-17B4-4352-814F-4C2D9F343A89}" type="presParOf" srcId="{32093780-9FEE-47EB-9CED-0C45B7828B6F}" destId="{75E7B5C6-D73B-4144-B13C-ABE775A4CD8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B8099-7EF9-41C8-96C8-87FE286AC873}">
      <dsp:nvSpPr>
        <dsp:cNvPr id="0" name=""/>
        <dsp:cNvSpPr/>
      </dsp:nvSpPr>
      <dsp:spPr>
        <a:xfrm>
          <a:off x="82613" y="83616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0B16D-D5B1-482D-B642-95D4FEEB1BC8}">
      <dsp:nvSpPr>
        <dsp:cNvPr id="0" name=""/>
        <dsp:cNvSpPr/>
      </dsp:nvSpPr>
      <dsp:spPr>
        <a:xfrm>
          <a:off x="271034" y="102458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9BF452-8018-47F1-970D-C6546DD13AFE}">
      <dsp:nvSpPr>
        <dsp:cNvPr id="0" name=""/>
        <dsp:cNvSpPr/>
      </dsp:nvSpPr>
      <dsp:spPr>
        <a:xfrm>
          <a:off x="1172126" y="83616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a:solidFill>
                <a:schemeClr val="bg1"/>
              </a:solidFill>
            </a:rPr>
            <a:t>Introduction</a:t>
          </a:r>
          <a:endParaRPr lang="en-US" sz="2100" kern="1200" dirty="0">
            <a:solidFill>
              <a:schemeClr val="bg1"/>
            </a:solidFill>
          </a:endParaRPr>
        </a:p>
      </dsp:txBody>
      <dsp:txXfrm>
        <a:off x="1172126" y="836166"/>
        <a:ext cx="2114937" cy="897246"/>
      </dsp:txXfrm>
    </dsp:sp>
    <dsp:sp modelId="{D80BE8A3-96AE-417E-A597-EC2343DE5A01}">
      <dsp:nvSpPr>
        <dsp:cNvPr id="0" name=""/>
        <dsp:cNvSpPr/>
      </dsp:nvSpPr>
      <dsp:spPr>
        <a:xfrm>
          <a:off x="3655575" y="83616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0AA3DA-C156-4544-9B90-55F84B3AAA08}">
      <dsp:nvSpPr>
        <dsp:cNvPr id="0" name=""/>
        <dsp:cNvSpPr/>
      </dsp:nvSpPr>
      <dsp:spPr>
        <a:xfrm>
          <a:off x="3843996" y="102458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CDB07-BA58-4DF0-8FFC-FF01A3ACC939}">
      <dsp:nvSpPr>
        <dsp:cNvPr id="0" name=""/>
        <dsp:cNvSpPr/>
      </dsp:nvSpPr>
      <dsp:spPr>
        <a:xfrm>
          <a:off x="4745088" y="83616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a:solidFill>
                <a:schemeClr val="bg1"/>
              </a:solidFill>
            </a:rPr>
            <a:t>Data Overview</a:t>
          </a:r>
          <a:endParaRPr lang="en-US" sz="2100" kern="1200" dirty="0">
            <a:solidFill>
              <a:schemeClr val="bg1"/>
            </a:solidFill>
          </a:endParaRPr>
        </a:p>
      </dsp:txBody>
      <dsp:txXfrm>
        <a:off x="4745088" y="836166"/>
        <a:ext cx="2114937" cy="897246"/>
      </dsp:txXfrm>
    </dsp:sp>
    <dsp:sp modelId="{2E9568B0-8B25-440D-A6D4-2502C9CB3A9C}">
      <dsp:nvSpPr>
        <dsp:cNvPr id="0" name=""/>
        <dsp:cNvSpPr/>
      </dsp:nvSpPr>
      <dsp:spPr>
        <a:xfrm>
          <a:off x="7228536" y="836166"/>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D6D52-DD5C-4C87-8378-2B5B41F57C61}">
      <dsp:nvSpPr>
        <dsp:cNvPr id="0" name=""/>
        <dsp:cNvSpPr/>
      </dsp:nvSpPr>
      <dsp:spPr>
        <a:xfrm>
          <a:off x="7416958" y="102458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F523F-69D4-42C9-8B00-35B7C3CF37AB}">
      <dsp:nvSpPr>
        <dsp:cNvPr id="0" name=""/>
        <dsp:cNvSpPr/>
      </dsp:nvSpPr>
      <dsp:spPr>
        <a:xfrm>
          <a:off x="8318049" y="83616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a:solidFill>
                <a:schemeClr val="bg1"/>
              </a:solidFill>
            </a:rPr>
            <a:t>Objectives and KPI</a:t>
          </a:r>
          <a:endParaRPr lang="en-US" sz="2100" kern="1200" dirty="0">
            <a:solidFill>
              <a:schemeClr val="bg1"/>
            </a:solidFill>
          </a:endParaRPr>
        </a:p>
      </dsp:txBody>
      <dsp:txXfrm>
        <a:off x="8318049" y="836166"/>
        <a:ext cx="2114937" cy="897246"/>
      </dsp:txXfrm>
    </dsp:sp>
    <dsp:sp modelId="{C4343323-7857-4A84-9052-60261E931FFA}">
      <dsp:nvSpPr>
        <dsp:cNvPr id="0" name=""/>
        <dsp:cNvSpPr/>
      </dsp:nvSpPr>
      <dsp:spPr>
        <a:xfrm>
          <a:off x="82613" y="2443484"/>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BFEEF-B603-466C-AC9A-92054426C5C0}">
      <dsp:nvSpPr>
        <dsp:cNvPr id="0" name=""/>
        <dsp:cNvSpPr/>
      </dsp:nvSpPr>
      <dsp:spPr>
        <a:xfrm>
          <a:off x="271034" y="2631906"/>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BB104-4240-4A7F-BCED-28D2F216614A}">
      <dsp:nvSpPr>
        <dsp:cNvPr id="0" name=""/>
        <dsp:cNvSpPr/>
      </dsp:nvSpPr>
      <dsp:spPr>
        <a:xfrm>
          <a:off x="1172126" y="244348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a:solidFill>
                <a:schemeClr val="bg1"/>
              </a:solidFill>
            </a:rPr>
            <a:t>Analysis</a:t>
          </a:r>
          <a:endParaRPr lang="en-US" sz="2100" kern="1200" dirty="0">
            <a:solidFill>
              <a:schemeClr val="bg1"/>
            </a:solidFill>
          </a:endParaRPr>
        </a:p>
      </dsp:txBody>
      <dsp:txXfrm>
        <a:off x="1172126" y="2443484"/>
        <a:ext cx="2114937" cy="897246"/>
      </dsp:txXfrm>
    </dsp:sp>
    <dsp:sp modelId="{FEDE0B6A-2D20-4ABC-A4B9-3D1C1DB5BCEF}">
      <dsp:nvSpPr>
        <dsp:cNvPr id="0" name=""/>
        <dsp:cNvSpPr/>
      </dsp:nvSpPr>
      <dsp:spPr>
        <a:xfrm>
          <a:off x="3655575" y="2443484"/>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39AF3E-A394-47DD-9560-718A32829A62}">
      <dsp:nvSpPr>
        <dsp:cNvPr id="0" name=""/>
        <dsp:cNvSpPr/>
      </dsp:nvSpPr>
      <dsp:spPr>
        <a:xfrm>
          <a:off x="3843996" y="2631906"/>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C7028-1D4E-4982-B7FA-8B4E21ADC346}">
      <dsp:nvSpPr>
        <dsp:cNvPr id="0" name=""/>
        <dsp:cNvSpPr/>
      </dsp:nvSpPr>
      <dsp:spPr>
        <a:xfrm>
          <a:off x="4745088" y="244348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a:solidFill>
                <a:schemeClr val="bg1"/>
              </a:solidFill>
            </a:rPr>
            <a:t>Recommendations and Insights</a:t>
          </a:r>
          <a:endParaRPr lang="en-US" sz="2100" kern="1200" dirty="0">
            <a:solidFill>
              <a:schemeClr val="bg1"/>
            </a:solidFill>
          </a:endParaRPr>
        </a:p>
      </dsp:txBody>
      <dsp:txXfrm>
        <a:off x="4745088" y="2443484"/>
        <a:ext cx="2114937" cy="897246"/>
      </dsp:txXfrm>
    </dsp:sp>
    <dsp:sp modelId="{6D1DCD14-FB5C-4F64-B864-601C220296C1}">
      <dsp:nvSpPr>
        <dsp:cNvPr id="0" name=""/>
        <dsp:cNvSpPr/>
      </dsp:nvSpPr>
      <dsp:spPr>
        <a:xfrm>
          <a:off x="7228536" y="2443484"/>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9AE2F-0528-4913-A985-A5E35D903798}">
      <dsp:nvSpPr>
        <dsp:cNvPr id="0" name=""/>
        <dsp:cNvSpPr/>
      </dsp:nvSpPr>
      <dsp:spPr>
        <a:xfrm>
          <a:off x="7416958" y="2631906"/>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E7B5C6-D73B-4144-B13C-ABE775A4CD86}">
      <dsp:nvSpPr>
        <dsp:cNvPr id="0" name=""/>
        <dsp:cNvSpPr/>
      </dsp:nvSpPr>
      <dsp:spPr>
        <a:xfrm>
          <a:off x="8318049" y="244348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IN" sz="2100" kern="1200">
              <a:solidFill>
                <a:schemeClr val="bg1"/>
              </a:solidFill>
            </a:rPr>
            <a:t>Conclusion</a:t>
          </a:r>
          <a:endParaRPr lang="en-US" sz="2100" kern="1200" dirty="0">
            <a:solidFill>
              <a:schemeClr val="bg1"/>
            </a:solidFill>
          </a:endParaRPr>
        </a:p>
      </dsp:txBody>
      <dsp:txXfrm>
        <a:off x="8318049" y="2443484"/>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1883-ADE0-2362-5E3E-A30B3F957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CF144B-E0EB-84F6-BF6B-6C657CC85F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3EB143-9186-7CBA-C08D-266241FC6838}"/>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5" name="Footer Placeholder 4">
            <a:extLst>
              <a:ext uri="{FF2B5EF4-FFF2-40B4-BE49-F238E27FC236}">
                <a16:creationId xmlns:a16="http://schemas.microsoft.com/office/drawing/2014/main" id="{C24FECA4-7B17-6F54-7C4D-286C7E2675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BD5102-AFF1-8EAB-2080-CD09410FF473}"/>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280404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B3D8-03F0-61A5-D3BC-9A5635A2D4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1A952F-F6EC-BFC0-21ED-95511152D9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7025C-88E0-F620-A893-E11FDE201EF6}"/>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5" name="Footer Placeholder 4">
            <a:extLst>
              <a:ext uri="{FF2B5EF4-FFF2-40B4-BE49-F238E27FC236}">
                <a16:creationId xmlns:a16="http://schemas.microsoft.com/office/drawing/2014/main" id="{88E43566-B58B-8C85-1610-3DDA6E0B51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D71D1A-DB06-A05C-EECE-955DAD135E64}"/>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198517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642BE-1C0B-8743-6208-5D5C803E56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4723B1-0045-8F3E-94A7-E69CDBA66B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AA5DA-877D-C54A-661F-12364564DAAE}"/>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5" name="Footer Placeholder 4">
            <a:extLst>
              <a:ext uri="{FF2B5EF4-FFF2-40B4-BE49-F238E27FC236}">
                <a16:creationId xmlns:a16="http://schemas.microsoft.com/office/drawing/2014/main" id="{4246D2E6-B119-9246-8D93-1C9EE1C998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4EBF88-F686-FEBE-F4AA-4292FCC16ABB}"/>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258156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B5F5-4A19-C0EF-EB34-A794C7BB3C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0B6F4-D7D7-BA09-261F-4C349FA92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34739-47D8-8B5A-DA26-B07B2E9968FF}"/>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5" name="Footer Placeholder 4">
            <a:extLst>
              <a:ext uri="{FF2B5EF4-FFF2-40B4-BE49-F238E27FC236}">
                <a16:creationId xmlns:a16="http://schemas.microsoft.com/office/drawing/2014/main" id="{B57C9A81-4BDC-734E-6B5C-412D52F2F4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AC2250-1912-9558-8E17-07BD0D9B6987}"/>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807702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1078-BC17-DF59-7563-B4DA94D819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CD5DA-9040-D80A-46CE-C3FC8AF68C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4E396-769E-10D7-203F-8A379887BDD5}"/>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5" name="Footer Placeholder 4">
            <a:extLst>
              <a:ext uri="{FF2B5EF4-FFF2-40B4-BE49-F238E27FC236}">
                <a16:creationId xmlns:a16="http://schemas.microsoft.com/office/drawing/2014/main" id="{F338C3D3-BFB9-4DE6-0C81-1920C8D1D4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5CF9A1-2D6A-F733-D669-A0A33024CCC4}"/>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140529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3286-FEEA-69EF-8A4F-645A162672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91341-462A-1AF5-7C58-C5B737735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27D743-0672-8302-B25A-7F81A0A75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591C6C-5D01-8ADB-9572-A2AC98E9138C}"/>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6" name="Footer Placeholder 5">
            <a:extLst>
              <a:ext uri="{FF2B5EF4-FFF2-40B4-BE49-F238E27FC236}">
                <a16:creationId xmlns:a16="http://schemas.microsoft.com/office/drawing/2014/main" id="{136CE1C4-E327-E0D3-B3E4-D64555FFE2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1C02E7-C264-F7DB-6DB2-D9A92233CAA0}"/>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268645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00D9-D768-A63E-C99F-29EC964D3F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2157B7-44A7-2CC5-77E8-B70627503E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EA9AB6-88F7-E17B-C65A-52AE5CAC77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F2115-146E-7B8F-95A2-14D6F3BFDC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09C19-7672-502A-C684-E05D3C5134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7E276E-5A0D-0987-02E2-0F3DC4162AA6}"/>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8" name="Footer Placeholder 7">
            <a:extLst>
              <a:ext uri="{FF2B5EF4-FFF2-40B4-BE49-F238E27FC236}">
                <a16:creationId xmlns:a16="http://schemas.microsoft.com/office/drawing/2014/main" id="{B4699C1D-1AA9-6227-69E2-89A1521BFE1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5F65EE-C2D1-40DF-1E8B-B84367FB8156}"/>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422510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7E45-577A-52AE-1B37-B4F8253AC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F1D75-EA44-4CAA-92F7-082403BBBBE8}"/>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4" name="Footer Placeholder 3">
            <a:extLst>
              <a:ext uri="{FF2B5EF4-FFF2-40B4-BE49-F238E27FC236}">
                <a16:creationId xmlns:a16="http://schemas.microsoft.com/office/drawing/2014/main" id="{D488BEDB-F9A8-7B9F-8502-6800803524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CBFAA1-597C-393D-A211-F4A8F4C7361C}"/>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93847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6CBDF1-FBBB-95AC-2D40-9899180D4BD6}"/>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3" name="Footer Placeholder 2">
            <a:extLst>
              <a:ext uri="{FF2B5EF4-FFF2-40B4-BE49-F238E27FC236}">
                <a16:creationId xmlns:a16="http://schemas.microsoft.com/office/drawing/2014/main" id="{A7AA057F-6C35-4830-0BE9-300EC8AB02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1B24FC-F4BE-FEB2-60FF-922B75352EDE}"/>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82690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49E5-1298-5C53-BA77-0067BD3AC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33D12D-DDE6-B93F-BC1A-8FD7087408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05D3D-94B8-9C4F-4BF6-75B922143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39BDEA-0EA7-C257-DDEE-22AED95AAE43}"/>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6" name="Footer Placeholder 5">
            <a:extLst>
              <a:ext uri="{FF2B5EF4-FFF2-40B4-BE49-F238E27FC236}">
                <a16:creationId xmlns:a16="http://schemas.microsoft.com/office/drawing/2014/main" id="{547DD3CF-8D63-C29D-4510-B2E97FD9BE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5409BD-628E-D324-CD32-D33607F4EEA0}"/>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120658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027D-C00C-21ED-A3F5-1EED1A642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6C310A-CCFF-2309-CD98-1DB3FD0FBE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B4063F-327C-25CE-C53D-F66E1F6AA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3CBF3-9F19-749C-EA85-C8B31555ED81}"/>
              </a:ext>
            </a:extLst>
          </p:cNvPr>
          <p:cNvSpPr>
            <a:spLocks noGrp="1"/>
          </p:cNvSpPr>
          <p:nvPr>
            <p:ph type="dt" sz="half" idx="10"/>
          </p:nvPr>
        </p:nvSpPr>
        <p:spPr/>
        <p:txBody>
          <a:bodyPr/>
          <a:lstStyle/>
          <a:p>
            <a:fld id="{204EEBB0-BCDE-4E0D-98D8-077B18A3FBCA}" type="datetimeFigureOut">
              <a:rPr lang="en-IN" smtClean="0"/>
              <a:t>17-05-2024</a:t>
            </a:fld>
            <a:endParaRPr lang="en-IN"/>
          </a:p>
        </p:txBody>
      </p:sp>
      <p:sp>
        <p:nvSpPr>
          <p:cNvPr id="6" name="Footer Placeholder 5">
            <a:extLst>
              <a:ext uri="{FF2B5EF4-FFF2-40B4-BE49-F238E27FC236}">
                <a16:creationId xmlns:a16="http://schemas.microsoft.com/office/drawing/2014/main" id="{5E551CB2-A1FE-D16E-6D48-B9C290F51B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1AEB95-4F5C-A6A7-D8AF-5A40C86DEA64}"/>
              </a:ext>
            </a:extLst>
          </p:cNvPr>
          <p:cNvSpPr>
            <a:spLocks noGrp="1"/>
          </p:cNvSpPr>
          <p:nvPr>
            <p:ph type="sldNum" sz="quarter" idx="12"/>
          </p:nvPr>
        </p:nvSpPr>
        <p:spPr/>
        <p:txBody>
          <a:bodyPr/>
          <a:lstStyle/>
          <a:p>
            <a:fld id="{C840DA17-28EA-4C2F-BC0C-94E0F14E88AE}" type="slidenum">
              <a:rPr lang="en-IN" smtClean="0"/>
              <a:t>‹#›</a:t>
            </a:fld>
            <a:endParaRPr lang="en-IN"/>
          </a:p>
        </p:txBody>
      </p:sp>
    </p:spTree>
    <p:extLst>
      <p:ext uri="{BB962C8B-B14F-4D97-AF65-F5344CB8AC3E}">
        <p14:creationId xmlns:p14="http://schemas.microsoft.com/office/powerpoint/2010/main" val="1318252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84E964-D883-0FF0-5C73-9124E1508D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4E1452-ED03-7CDD-3CAE-8351E88730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0B581-E1A5-00F7-465E-E879919D75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4EEBB0-BCDE-4E0D-98D8-077B18A3FBCA}" type="datetimeFigureOut">
              <a:rPr lang="en-IN" smtClean="0"/>
              <a:t>17-05-2024</a:t>
            </a:fld>
            <a:endParaRPr lang="en-IN"/>
          </a:p>
        </p:txBody>
      </p:sp>
      <p:sp>
        <p:nvSpPr>
          <p:cNvPr id="5" name="Footer Placeholder 4">
            <a:extLst>
              <a:ext uri="{FF2B5EF4-FFF2-40B4-BE49-F238E27FC236}">
                <a16:creationId xmlns:a16="http://schemas.microsoft.com/office/drawing/2014/main" id="{C5CB8D7C-B3D0-7E42-1278-08E09CFF22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87A2F6A-59FF-91AE-5710-6717581A7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40DA17-28EA-4C2F-BC0C-94E0F14E88AE}" type="slidenum">
              <a:rPr lang="en-IN" smtClean="0"/>
              <a:t>‹#›</a:t>
            </a:fld>
            <a:endParaRPr lang="en-IN"/>
          </a:p>
        </p:txBody>
      </p:sp>
    </p:spTree>
    <p:extLst>
      <p:ext uri="{BB962C8B-B14F-4D97-AF65-F5344CB8AC3E}">
        <p14:creationId xmlns:p14="http://schemas.microsoft.com/office/powerpoint/2010/main" val="296500869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8" name="Rectangle 1077">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40391-1E22-C56A-7B74-7D638313B21E}"/>
              </a:ext>
            </a:extLst>
          </p:cNvPr>
          <p:cNvSpPr>
            <a:spLocks noGrp="1"/>
          </p:cNvSpPr>
          <p:nvPr>
            <p:ph type="ctrTitle"/>
          </p:nvPr>
        </p:nvSpPr>
        <p:spPr>
          <a:xfrm>
            <a:off x="640080" y="4777739"/>
            <a:ext cx="3418990" cy="1412119"/>
          </a:xfrm>
        </p:spPr>
        <p:txBody>
          <a:bodyPr vert="horz" lIns="91440" tIns="45720" rIns="91440" bIns="45720" rtlCol="0" anchor="ctr">
            <a:normAutofit/>
          </a:bodyPr>
          <a:lstStyle/>
          <a:p>
            <a:pPr algn="l"/>
            <a:r>
              <a:rPr lang="en-US" sz="3000" b="1" dirty="0"/>
              <a:t>Zomato Restaurant Analysis</a:t>
            </a:r>
          </a:p>
        </p:txBody>
      </p:sp>
      <p:pic>
        <p:nvPicPr>
          <p:cNvPr id="1028" name="Picture 4" descr="Zomato launches new service 'Everyday' offering home-cooked meals starting  at Rs 89 - BusinessToday">
            <a:extLst>
              <a:ext uri="{FF2B5EF4-FFF2-40B4-BE49-F238E27FC236}">
                <a16:creationId xmlns:a16="http://schemas.microsoft.com/office/drawing/2014/main" id="{454179A3-ADF6-AD6F-992E-4181A367AA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3" b="32239"/>
          <a:stretch/>
        </p:blipFill>
        <p:spPr bwMode="auto">
          <a:xfrm>
            <a:off x="20" y="-59625"/>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1080"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5C9A04D-FDBA-C5C2-F3D6-35E914DD9620}"/>
              </a:ext>
            </a:extLst>
          </p:cNvPr>
          <p:cNvSpPr>
            <a:spLocks noGrp="1"/>
          </p:cNvSpPr>
          <p:nvPr>
            <p:ph type="subTitle" idx="1"/>
          </p:nvPr>
        </p:nvSpPr>
        <p:spPr>
          <a:xfrm>
            <a:off x="5272172" y="4777739"/>
            <a:ext cx="6916780" cy="1641722"/>
          </a:xfrm>
        </p:spPr>
        <p:txBody>
          <a:bodyPr vert="horz" lIns="91440" tIns="45720" rIns="91440" bIns="45720" rtlCol="0" anchor="ctr">
            <a:noAutofit/>
          </a:bodyPr>
          <a:lstStyle/>
          <a:p>
            <a:pPr algn="l"/>
            <a:r>
              <a:rPr lang="en-US" sz="1600" b="1" u="sng" dirty="0"/>
              <a:t>Team members:</a:t>
            </a:r>
          </a:p>
          <a:p>
            <a:pPr algn="l"/>
            <a:r>
              <a:rPr lang="en-US" sz="1600" dirty="0"/>
              <a:t>K Ankita Singh		</a:t>
            </a:r>
            <a:r>
              <a:rPr lang="en-US" sz="1600" dirty="0" err="1"/>
              <a:t>Asmita</a:t>
            </a:r>
            <a:r>
              <a:rPr lang="en-US" sz="1600" dirty="0"/>
              <a:t> </a:t>
            </a:r>
            <a:r>
              <a:rPr lang="en-US" sz="1600" dirty="0" err="1"/>
              <a:t>Tamta</a:t>
            </a:r>
            <a:endParaRPr lang="en-US" sz="1600" dirty="0"/>
          </a:p>
          <a:p>
            <a:pPr algn="l"/>
            <a:r>
              <a:rPr lang="en-US" sz="1600" dirty="0" err="1"/>
              <a:t>Karunesh</a:t>
            </a:r>
            <a:r>
              <a:rPr lang="en-US" sz="1600" dirty="0"/>
              <a:t> Kumar Jaiswal	IN Meghana</a:t>
            </a:r>
          </a:p>
          <a:p>
            <a:pPr algn="l"/>
            <a:r>
              <a:rPr lang="en-US" sz="1600" dirty="0"/>
              <a:t>Pooja </a:t>
            </a:r>
            <a:r>
              <a:rPr lang="en-US" sz="1600" dirty="0" err="1"/>
              <a:t>Vasdev</a:t>
            </a:r>
            <a:r>
              <a:rPr lang="en-US" sz="1600" dirty="0"/>
              <a:t>		Shobha Rani Vattikuti </a:t>
            </a:r>
          </a:p>
          <a:p>
            <a:pPr algn="l"/>
            <a:r>
              <a:rPr lang="en-US" sz="1600" dirty="0"/>
              <a:t>Syed Murtaza Ali</a:t>
            </a:r>
          </a:p>
        </p:txBody>
      </p:sp>
    </p:spTree>
    <p:extLst>
      <p:ext uri="{BB962C8B-B14F-4D97-AF65-F5344CB8AC3E}">
        <p14:creationId xmlns:p14="http://schemas.microsoft.com/office/powerpoint/2010/main" val="180465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116-196F-4EE4-31DA-E7EF8018249D}"/>
              </a:ext>
            </a:extLst>
          </p:cNvPr>
          <p:cNvSpPr>
            <a:spLocks noGrp="1"/>
          </p:cNvSpPr>
          <p:nvPr>
            <p:ph type="title"/>
          </p:nvPr>
        </p:nvSpPr>
        <p:spPr>
          <a:xfrm>
            <a:off x="390618" y="457200"/>
            <a:ext cx="10964770" cy="466253"/>
          </a:xfrm>
        </p:spPr>
        <p:txBody>
          <a:bodyPr>
            <a:noAutofit/>
          </a:bodyPr>
          <a:lstStyle/>
          <a:p>
            <a:pPr algn="ctr"/>
            <a:r>
              <a:rPr lang="en-IN" sz="2800" b="1" u="sng" dirty="0">
                <a:solidFill>
                  <a:srgbClr val="C00000"/>
                </a:solidFill>
              </a:rPr>
              <a:t>Analysis 5: Has Table Booking</a:t>
            </a:r>
          </a:p>
        </p:txBody>
      </p:sp>
      <p:sp>
        <p:nvSpPr>
          <p:cNvPr id="4" name="Text Placeholder 3">
            <a:extLst>
              <a:ext uri="{FF2B5EF4-FFF2-40B4-BE49-F238E27FC236}">
                <a16:creationId xmlns:a16="http://schemas.microsoft.com/office/drawing/2014/main" id="{442FAB9A-9B5A-BD37-F37C-4B2EB5E01A3B}"/>
              </a:ext>
            </a:extLst>
          </p:cNvPr>
          <p:cNvSpPr>
            <a:spLocks noGrp="1"/>
          </p:cNvSpPr>
          <p:nvPr>
            <p:ph type="body" sz="half" idx="2"/>
          </p:nvPr>
        </p:nvSpPr>
        <p:spPr>
          <a:xfrm>
            <a:off x="490009" y="1052661"/>
            <a:ext cx="4698215" cy="2376338"/>
          </a:xfrm>
          <a:ln w="19050">
            <a:solidFill>
              <a:schemeClr val="tx1"/>
            </a:solidFill>
          </a:ln>
        </p:spPr>
        <p:txBody>
          <a:bodyPr>
            <a:normAutofit/>
          </a:bodyPr>
          <a:lstStyle/>
          <a:p>
            <a:pPr algn="just"/>
            <a:r>
              <a:rPr lang="en-IN" sz="2000" b="1" dirty="0">
                <a:solidFill>
                  <a:srgbClr val="C00000"/>
                </a:solidFill>
              </a:rPr>
              <a:t>OBSERVATION:</a:t>
            </a:r>
            <a:r>
              <a:rPr lang="en-IN" sz="1600" b="1" dirty="0">
                <a:solidFill>
                  <a:srgbClr val="C00000"/>
                </a:solidFill>
              </a:rPr>
              <a:t> </a:t>
            </a:r>
          </a:p>
          <a:p>
            <a:pPr algn="just"/>
            <a:r>
              <a:rPr lang="en-US" dirty="0"/>
              <a:t>This query provides a clear view of the availability of table booking services among restaurants in the dataset. By presenting both the count and percentage, it offers a comprehensive understanding of how many restaurants offer this feature and what proportion they represent in the market. This information is crucial for understanding customer convenience and making strategic decisions regarding service offerings.</a:t>
            </a:r>
            <a:endParaRPr lang="en-IN" dirty="0"/>
          </a:p>
        </p:txBody>
      </p:sp>
      <p:pic>
        <p:nvPicPr>
          <p:cNvPr id="8" name="Picture 7">
            <a:extLst>
              <a:ext uri="{FF2B5EF4-FFF2-40B4-BE49-F238E27FC236}">
                <a16:creationId xmlns:a16="http://schemas.microsoft.com/office/drawing/2014/main" id="{95FC1B77-7185-CBE0-5819-01B6D2CC92B4}"/>
              </a:ext>
            </a:extLst>
          </p:cNvPr>
          <p:cNvPicPr>
            <a:picLocks noChangeAspect="1"/>
          </p:cNvPicPr>
          <p:nvPr/>
        </p:nvPicPr>
        <p:blipFill>
          <a:blip r:embed="rId2"/>
          <a:stretch>
            <a:fillRect/>
          </a:stretch>
        </p:blipFill>
        <p:spPr>
          <a:xfrm>
            <a:off x="490010" y="3557068"/>
            <a:ext cx="4698216" cy="3087232"/>
          </a:xfrm>
          <a:prstGeom prst="rect">
            <a:avLst/>
          </a:prstGeom>
          <a:ln w="19050">
            <a:solidFill>
              <a:schemeClr val="tx1"/>
            </a:solidFill>
          </a:ln>
        </p:spPr>
      </p:pic>
      <p:pic>
        <p:nvPicPr>
          <p:cNvPr id="6" name="Content Placeholder 5">
            <a:extLst>
              <a:ext uri="{FF2B5EF4-FFF2-40B4-BE49-F238E27FC236}">
                <a16:creationId xmlns:a16="http://schemas.microsoft.com/office/drawing/2014/main" id="{47BF0249-EF88-1336-6867-DC5CB865A54E}"/>
              </a:ext>
            </a:extLst>
          </p:cNvPr>
          <p:cNvPicPr>
            <a:picLocks noGrp="1" noChangeAspect="1"/>
          </p:cNvPicPr>
          <p:nvPr>
            <p:ph idx="1"/>
          </p:nvPr>
        </p:nvPicPr>
        <p:blipFill>
          <a:blip r:embed="rId3"/>
          <a:stretch>
            <a:fillRect/>
          </a:stretch>
        </p:blipFill>
        <p:spPr>
          <a:xfrm>
            <a:off x="5431667" y="1052661"/>
            <a:ext cx="6172200" cy="5591639"/>
          </a:xfrm>
          <a:prstGeom prst="rect">
            <a:avLst/>
          </a:prstGeom>
          <a:ln w="19050">
            <a:solidFill>
              <a:schemeClr val="tx1"/>
            </a:solidFill>
          </a:ln>
        </p:spPr>
      </p:pic>
    </p:spTree>
    <p:extLst>
      <p:ext uri="{BB962C8B-B14F-4D97-AF65-F5344CB8AC3E}">
        <p14:creationId xmlns:p14="http://schemas.microsoft.com/office/powerpoint/2010/main" val="123298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116-196F-4EE4-31DA-E7EF8018249D}"/>
              </a:ext>
            </a:extLst>
          </p:cNvPr>
          <p:cNvSpPr>
            <a:spLocks noGrp="1"/>
          </p:cNvSpPr>
          <p:nvPr>
            <p:ph type="title"/>
          </p:nvPr>
        </p:nvSpPr>
        <p:spPr>
          <a:xfrm>
            <a:off x="390618" y="457200"/>
            <a:ext cx="10964770" cy="466253"/>
          </a:xfrm>
        </p:spPr>
        <p:txBody>
          <a:bodyPr>
            <a:noAutofit/>
          </a:bodyPr>
          <a:lstStyle/>
          <a:p>
            <a:pPr algn="ctr"/>
            <a:r>
              <a:rPr lang="en-IN" sz="2800" b="1" u="sng" dirty="0">
                <a:solidFill>
                  <a:srgbClr val="C00000"/>
                </a:solidFill>
              </a:rPr>
              <a:t>Analysis 6: Has Online Delivery</a:t>
            </a:r>
          </a:p>
        </p:txBody>
      </p:sp>
      <p:sp>
        <p:nvSpPr>
          <p:cNvPr id="4" name="Text Placeholder 3">
            <a:extLst>
              <a:ext uri="{FF2B5EF4-FFF2-40B4-BE49-F238E27FC236}">
                <a16:creationId xmlns:a16="http://schemas.microsoft.com/office/drawing/2014/main" id="{442FAB9A-9B5A-BD37-F37C-4B2EB5E01A3B}"/>
              </a:ext>
            </a:extLst>
          </p:cNvPr>
          <p:cNvSpPr>
            <a:spLocks noGrp="1"/>
          </p:cNvSpPr>
          <p:nvPr>
            <p:ph type="body" sz="half" idx="2"/>
          </p:nvPr>
        </p:nvSpPr>
        <p:spPr>
          <a:xfrm>
            <a:off x="587835" y="997449"/>
            <a:ext cx="5256374" cy="2580638"/>
          </a:xfrm>
          <a:ln w="19050">
            <a:solidFill>
              <a:schemeClr val="tx1"/>
            </a:solidFill>
          </a:ln>
        </p:spPr>
        <p:txBody>
          <a:bodyPr>
            <a:normAutofit/>
          </a:bodyPr>
          <a:lstStyle/>
          <a:p>
            <a:pPr algn="just"/>
            <a:r>
              <a:rPr lang="en-IN" sz="2000" b="1" dirty="0">
                <a:solidFill>
                  <a:srgbClr val="C00000"/>
                </a:solidFill>
              </a:rPr>
              <a:t>OBSERVATION:</a:t>
            </a:r>
            <a:r>
              <a:rPr lang="en-IN" sz="1600" b="1" dirty="0">
                <a:solidFill>
                  <a:srgbClr val="C00000"/>
                </a:solidFill>
              </a:rPr>
              <a:t> </a:t>
            </a:r>
          </a:p>
          <a:p>
            <a:pPr algn="just"/>
            <a:r>
              <a:rPr lang="en-US" dirty="0"/>
              <a:t>This query provides a clear view of the availability of online delivery services among restaurants in the dataset. By presenting both the count and percentage, it offers a comprehensive understanding of how many restaurants offer this feature and what proportion they represent in the market. This information is crucial for understanding customer convenience and making strategic decisions regarding service offerings.</a:t>
            </a:r>
            <a:endParaRPr lang="en-IN" dirty="0"/>
          </a:p>
        </p:txBody>
      </p:sp>
      <p:pic>
        <p:nvPicPr>
          <p:cNvPr id="6" name="Picture 5">
            <a:extLst>
              <a:ext uri="{FF2B5EF4-FFF2-40B4-BE49-F238E27FC236}">
                <a16:creationId xmlns:a16="http://schemas.microsoft.com/office/drawing/2014/main" id="{6CA40410-BB3C-D176-7041-61D0A795AD75}"/>
              </a:ext>
            </a:extLst>
          </p:cNvPr>
          <p:cNvPicPr>
            <a:picLocks noChangeAspect="1"/>
          </p:cNvPicPr>
          <p:nvPr/>
        </p:nvPicPr>
        <p:blipFill>
          <a:blip r:embed="rId2"/>
          <a:stretch>
            <a:fillRect/>
          </a:stretch>
        </p:blipFill>
        <p:spPr>
          <a:xfrm>
            <a:off x="587834" y="3707296"/>
            <a:ext cx="5256373" cy="2838635"/>
          </a:xfrm>
          <a:prstGeom prst="rect">
            <a:avLst/>
          </a:prstGeom>
          <a:ln w="19050">
            <a:solidFill>
              <a:schemeClr val="tx1"/>
            </a:solidFill>
          </a:ln>
        </p:spPr>
      </p:pic>
      <p:pic>
        <p:nvPicPr>
          <p:cNvPr id="8" name="Content Placeholder 7">
            <a:extLst>
              <a:ext uri="{FF2B5EF4-FFF2-40B4-BE49-F238E27FC236}">
                <a16:creationId xmlns:a16="http://schemas.microsoft.com/office/drawing/2014/main" id="{76BE33F3-2731-1A9A-32A6-E239B66B4F79}"/>
              </a:ext>
            </a:extLst>
          </p:cNvPr>
          <p:cNvPicPr>
            <a:picLocks noGrp="1" noChangeAspect="1"/>
          </p:cNvPicPr>
          <p:nvPr>
            <p:ph idx="1"/>
          </p:nvPr>
        </p:nvPicPr>
        <p:blipFill>
          <a:blip r:embed="rId3"/>
          <a:stretch>
            <a:fillRect/>
          </a:stretch>
        </p:blipFill>
        <p:spPr>
          <a:xfrm>
            <a:off x="6019800" y="997449"/>
            <a:ext cx="5827643" cy="5548482"/>
          </a:xfrm>
          <a:prstGeom prst="rect">
            <a:avLst/>
          </a:prstGeom>
          <a:ln w="19050">
            <a:solidFill>
              <a:schemeClr val="tx1"/>
            </a:solidFill>
          </a:ln>
        </p:spPr>
      </p:pic>
    </p:spTree>
    <p:extLst>
      <p:ext uri="{BB962C8B-B14F-4D97-AF65-F5344CB8AC3E}">
        <p14:creationId xmlns:p14="http://schemas.microsoft.com/office/powerpoint/2010/main" val="83862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116-196F-4EE4-31DA-E7EF8018249D}"/>
              </a:ext>
            </a:extLst>
          </p:cNvPr>
          <p:cNvSpPr>
            <a:spLocks noGrp="1"/>
          </p:cNvSpPr>
          <p:nvPr>
            <p:ph type="title"/>
          </p:nvPr>
        </p:nvSpPr>
        <p:spPr>
          <a:xfrm>
            <a:off x="322545" y="224073"/>
            <a:ext cx="10964770" cy="466253"/>
          </a:xfrm>
        </p:spPr>
        <p:txBody>
          <a:bodyPr>
            <a:noAutofit/>
          </a:bodyPr>
          <a:lstStyle/>
          <a:p>
            <a:pPr algn="ctr"/>
            <a:r>
              <a:rPr lang="en-IN" sz="2800" b="1" u="sng" dirty="0">
                <a:solidFill>
                  <a:srgbClr val="C00000"/>
                </a:solidFill>
              </a:rPr>
              <a:t>Excel Dashboard</a:t>
            </a:r>
          </a:p>
        </p:txBody>
      </p:sp>
      <p:pic>
        <p:nvPicPr>
          <p:cNvPr id="5" name="Picture 4">
            <a:extLst>
              <a:ext uri="{FF2B5EF4-FFF2-40B4-BE49-F238E27FC236}">
                <a16:creationId xmlns:a16="http://schemas.microsoft.com/office/drawing/2014/main" id="{EDB93320-F6C1-D478-AE5C-8B56D1A2A6AC}"/>
              </a:ext>
            </a:extLst>
          </p:cNvPr>
          <p:cNvPicPr>
            <a:picLocks noChangeAspect="1"/>
          </p:cNvPicPr>
          <p:nvPr/>
        </p:nvPicPr>
        <p:blipFill>
          <a:blip r:embed="rId2"/>
          <a:stretch>
            <a:fillRect/>
          </a:stretch>
        </p:blipFill>
        <p:spPr>
          <a:xfrm>
            <a:off x="306416" y="781235"/>
            <a:ext cx="11590616" cy="5852692"/>
          </a:xfrm>
          <a:prstGeom prst="rect">
            <a:avLst/>
          </a:prstGeom>
          <a:ln w="38100">
            <a:solidFill>
              <a:schemeClr val="tx1"/>
            </a:solidFill>
          </a:ln>
          <a:scene3d>
            <a:camera prst="orthographicFront"/>
            <a:lightRig rig="threePt" dir="t"/>
          </a:scene3d>
          <a:sp3d>
            <a:bevelT/>
          </a:sp3d>
        </p:spPr>
      </p:pic>
    </p:spTree>
    <p:extLst>
      <p:ext uri="{BB962C8B-B14F-4D97-AF65-F5344CB8AC3E}">
        <p14:creationId xmlns:p14="http://schemas.microsoft.com/office/powerpoint/2010/main" val="203635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116-196F-4EE4-31DA-E7EF8018249D}"/>
              </a:ext>
            </a:extLst>
          </p:cNvPr>
          <p:cNvSpPr>
            <a:spLocks noGrp="1"/>
          </p:cNvSpPr>
          <p:nvPr>
            <p:ph type="title"/>
          </p:nvPr>
        </p:nvSpPr>
        <p:spPr>
          <a:xfrm>
            <a:off x="322545" y="224073"/>
            <a:ext cx="10964770" cy="466253"/>
          </a:xfrm>
        </p:spPr>
        <p:txBody>
          <a:bodyPr>
            <a:noAutofit/>
          </a:bodyPr>
          <a:lstStyle/>
          <a:p>
            <a:pPr algn="ctr"/>
            <a:r>
              <a:rPr lang="en-IN" sz="2800" b="1" u="sng" dirty="0">
                <a:solidFill>
                  <a:srgbClr val="C00000"/>
                </a:solidFill>
              </a:rPr>
              <a:t>PowerBI Dashboard</a:t>
            </a:r>
          </a:p>
        </p:txBody>
      </p:sp>
      <p:pic>
        <p:nvPicPr>
          <p:cNvPr id="4" name="Picture 3">
            <a:extLst>
              <a:ext uri="{FF2B5EF4-FFF2-40B4-BE49-F238E27FC236}">
                <a16:creationId xmlns:a16="http://schemas.microsoft.com/office/drawing/2014/main" id="{284F5805-D571-4975-9B4C-B6AB6EED3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5" y="690326"/>
            <a:ext cx="11693863" cy="6017949"/>
          </a:xfrm>
          <a:prstGeom prst="rect">
            <a:avLst/>
          </a:prstGeom>
          <a:ln w="38100">
            <a:solidFill>
              <a:schemeClr val="tx1"/>
            </a:solidFill>
          </a:ln>
        </p:spPr>
      </p:pic>
    </p:spTree>
    <p:extLst>
      <p:ext uri="{BB962C8B-B14F-4D97-AF65-F5344CB8AC3E}">
        <p14:creationId xmlns:p14="http://schemas.microsoft.com/office/powerpoint/2010/main" val="18730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116-196F-4EE4-31DA-E7EF8018249D}"/>
              </a:ext>
            </a:extLst>
          </p:cNvPr>
          <p:cNvSpPr>
            <a:spLocks noGrp="1"/>
          </p:cNvSpPr>
          <p:nvPr>
            <p:ph type="title"/>
          </p:nvPr>
        </p:nvSpPr>
        <p:spPr>
          <a:xfrm>
            <a:off x="322545" y="194255"/>
            <a:ext cx="10964770" cy="466253"/>
          </a:xfrm>
        </p:spPr>
        <p:txBody>
          <a:bodyPr>
            <a:noAutofit/>
          </a:bodyPr>
          <a:lstStyle/>
          <a:p>
            <a:pPr algn="ctr"/>
            <a:r>
              <a:rPr lang="en-IN" sz="2800" b="1" u="sng" dirty="0">
                <a:solidFill>
                  <a:srgbClr val="C00000"/>
                </a:solidFill>
              </a:rPr>
              <a:t>Tableau Dashboard</a:t>
            </a:r>
          </a:p>
        </p:txBody>
      </p:sp>
      <p:pic>
        <p:nvPicPr>
          <p:cNvPr id="4" name="Picture 3">
            <a:extLst>
              <a:ext uri="{FF2B5EF4-FFF2-40B4-BE49-F238E27FC236}">
                <a16:creationId xmlns:a16="http://schemas.microsoft.com/office/drawing/2014/main" id="{0CB2AC23-7EA6-4377-8A00-8499C3DD6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5" y="635217"/>
            <a:ext cx="11546909" cy="6034177"/>
          </a:xfrm>
          <a:prstGeom prst="rect">
            <a:avLst/>
          </a:prstGeom>
          <a:ln w="38100">
            <a:solidFill>
              <a:schemeClr val="tx1"/>
            </a:solidFill>
          </a:ln>
          <a:scene3d>
            <a:camera prst="orthographicFront"/>
            <a:lightRig rig="threePt" dir="t"/>
          </a:scene3d>
          <a:sp3d>
            <a:bevelT/>
          </a:sp3d>
        </p:spPr>
      </p:pic>
    </p:spTree>
    <p:extLst>
      <p:ext uri="{BB962C8B-B14F-4D97-AF65-F5344CB8AC3E}">
        <p14:creationId xmlns:p14="http://schemas.microsoft.com/office/powerpoint/2010/main" val="336088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E116-196F-4EE4-31DA-E7EF8018249D}"/>
              </a:ext>
            </a:extLst>
          </p:cNvPr>
          <p:cNvSpPr>
            <a:spLocks noGrp="1"/>
          </p:cNvSpPr>
          <p:nvPr>
            <p:ph type="title"/>
          </p:nvPr>
        </p:nvSpPr>
        <p:spPr>
          <a:xfrm>
            <a:off x="322545" y="224073"/>
            <a:ext cx="10964770" cy="466253"/>
          </a:xfrm>
        </p:spPr>
        <p:txBody>
          <a:bodyPr>
            <a:noAutofit/>
          </a:bodyPr>
          <a:lstStyle/>
          <a:p>
            <a:pPr algn="ctr"/>
            <a:r>
              <a:rPr lang="en-IN" sz="2800" b="1" u="sng" dirty="0">
                <a:solidFill>
                  <a:srgbClr val="C00000"/>
                </a:solidFill>
              </a:rPr>
              <a:t>Tableau Dashboard</a:t>
            </a:r>
          </a:p>
        </p:txBody>
      </p:sp>
      <p:pic>
        <p:nvPicPr>
          <p:cNvPr id="4" name="Picture 3">
            <a:extLst>
              <a:ext uri="{FF2B5EF4-FFF2-40B4-BE49-F238E27FC236}">
                <a16:creationId xmlns:a16="http://schemas.microsoft.com/office/drawing/2014/main" id="{13622DE1-26E7-478F-9CF5-E58F8E1E1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50" y="690326"/>
            <a:ext cx="11561505" cy="5877088"/>
          </a:xfrm>
          <a:prstGeom prst="rect">
            <a:avLst/>
          </a:prstGeom>
          <a:ln w="38100">
            <a:solidFill>
              <a:schemeClr val="tx1"/>
            </a:solidFill>
          </a:ln>
        </p:spPr>
      </p:pic>
    </p:spTree>
    <p:extLst>
      <p:ext uri="{BB962C8B-B14F-4D97-AF65-F5344CB8AC3E}">
        <p14:creationId xmlns:p14="http://schemas.microsoft.com/office/powerpoint/2010/main" val="13822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09221A9-AFC2-C309-07C2-C758DD81D523}"/>
              </a:ext>
            </a:extLst>
          </p:cNvPr>
          <p:cNvSpPr>
            <a:spLocks noGrp="1"/>
          </p:cNvSpPr>
          <p:nvPr>
            <p:ph type="title"/>
          </p:nvPr>
        </p:nvSpPr>
        <p:spPr>
          <a:xfrm>
            <a:off x="640080" y="325369"/>
            <a:ext cx="4368602" cy="1956841"/>
          </a:xfrm>
        </p:spPr>
        <p:txBody>
          <a:bodyPr anchor="b">
            <a:normAutofit/>
          </a:bodyPr>
          <a:lstStyle/>
          <a:p>
            <a:r>
              <a:rPr lang="en-US" sz="3800" b="1" u="sng" dirty="0">
                <a:solidFill>
                  <a:srgbClr val="C00000"/>
                </a:solidFill>
              </a:rPr>
              <a:t>Recommendations and insights</a:t>
            </a:r>
            <a:endParaRPr lang="en-US" sz="3800" dirty="0">
              <a:solidFill>
                <a:srgbClr val="C00000"/>
              </a:solidFill>
            </a:endParaRP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4612167-F2CA-D9EA-AD06-B02C6C6F9B38}"/>
              </a:ext>
            </a:extLst>
          </p:cNvPr>
          <p:cNvSpPr>
            <a:spLocks noGrp="1"/>
          </p:cNvSpPr>
          <p:nvPr>
            <p:ph idx="1"/>
          </p:nvPr>
        </p:nvSpPr>
        <p:spPr>
          <a:xfrm>
            <a:off x="640080" y="2872899"/>
            <a:ext cx="4243589" cy="3320668"/>
          </a:xfrm>
          <a:ln w="19050">
            <a:solidFill>
              <a:schemeClr val="tx1"/>
            </a:solidFill>
          </a:ln>
        </p:spPr>
        <p:txBody>
          <a:bodyPr>
            <a:normAutofit/>
          </a:bodyPr>
          <a:lstStyle/>
          <a:p>
            <a:pPr algn="just"/>
            <a:r>
              <a:rPr lang="en-US" sz="1500" dirty="0"/>
              <a:t>There is a scope of improvement in increasing online table booking as presently it is only having </a:t>
            </a:r>
            <a:r>
              <a:rPr lang="en-US" sz="1500" b="1" dirty="0"/>
              <a:t>12.12%, </a:t>
            </a:r>
            <a:r>
              <a:rPr lang="en-US" sz="1500" dirty="0"/>
              <a:t>Zomato should target people spending in range of </a:t>
            </a:r>
            <a:r>
              <a:rPr lang="en-US" sz="1500" b="1" dirty="0"/>
              <a:t>0-300</a:t>
            </a:r>
            <a:r>
              <a:rPr lang="en-US" sz="1500" dirty="0"/>
              <a:t> and </a:t>
            </a:r>
            <a:r>
              <a:rPr lang="en-US" sz="1500" b="1" dirty="0"/>
              <a:t>301 – 600 </a:t>
            </a:r>
            <a:r>
              <a:rPr lang="en-US" sz="1500" dirty="0"/>
              <a:t>to get more customers with some offers that encourages people to book tables.</a:t>
            </a:r>
          </a:p>
          <a:p>
            <a:pPr algn="just"/>
            <a:endParaRPr lang="en-US" sz="1500" dirty="0"/>
          </a:p>
          <a:p>
            <a:pPr algn="just"/>
            <a:r>
              <a:rPr lang="en-US" sz="1500" dirty="0"/>
              <a:t>The data shows the restaurants who doesn't give online delivery is about 75% so Zomato should reach those restaurants and register them so both can get more orders. </a:t>
            </a:r>
          </a:p>
        </p:txBody>
      </p:sp>
      <p:pic>
        <p:nvPicPr>
          <p:cNvPr id="1026" name="Picture 2" descr="Two Food Joints Serving Indian Cuisine Featured In Yelp's Top 100 US  Restaurants 2024">
            <a:extLst>
              <a:ext uri="{FF2B5EF4-FFF2-40B4-BE49-F238E27FC236}">
                <a16:creationId xmlns:a16="http://schemas.microsoft.com/office/drawing/2014/main" id="{CED4E5D3-5EA6-ADE2-FBC7-A2D55A0DF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13" r="1530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5" name="Rectangle 207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8A376-BB6E-A803-889F-9FDC807A8A60}"/>
              </a:ext>
            </a:extLst>
          </p:cNvPr>
          <p:cNvSpPr>
            <a:spLocks noGrp="1"/>
          </p:cNvSpPr>
          <p:nvPr>
            <p:ph type="title"/>
          </p:nvPr>
        </p:nvSpPr>
        <p:spPr>
          <a:xfrm>
            <a:off x="640080" y="4777739"/>
            <a:ext cx="3418990" cy="1412119"/>
          </a:xfrm>
        </p:spPr>
        <p:txBody>
          <a:bodyPr vert="horz" lIns="91440" tIns="45720" rIns="91440" bIns="45720" rtlCol="0">
            <a:normAutofit/>
          </a:bodyPr>
          <a:lstStyle/>
          <a:p>
            <a:r>
              <a:rPr lang="en-US" sz="4800" dirty="0">
                <a:solidFill>
                  <a:srgbClr val="C00000"/>
                </a:solidFill>
              </a:rPr>
              <a:t>Conclusion</a:t>
            </a:r>
          </a:p>
        </p:txBody>
      </p:sp>
      <p:pic>
        <p:nvPicPr>
          <p:cNvPr id="2050" name="Picture 2" descr="Celebrating World Food Day | The George Institute for Global Health">
            <a:extLst>
              <a:ext uri="{FF2B5EF4-FFF2-40B4-BE49-F238E27FC236}">
                <a16:creationId xmlns:a16="http://schemas.microsoft.com/office/drawing/2014/main" id="{A2A15880-7A47-A4CA-ABDA-3BDC862C9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71" b="10452"/>
          <a:stretch/>
        </p:blipFill>
        <p:spPr bwMode="auto">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207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Content Placeholder 2071">
            <a:extLst>
              <a:ext uri="{FF2B5EF4-FFF2-40B4-BE49-F238E27FC236}">
                <a16:creationId xmlns:a16="http://schemas.microsoft.com/office/drawing/2014/main" id="{0B641D26-914A-5DA1-9B58-BCF3829E151E}"/>
              </a:ext>
            </a:extLst>
          </p:cNvPr>
          <p:cNvSpPr>
            <a:spLocks noGrp="1"/>
          </p:cNvSpPr>
          <p:nvPr>
            <p:ph idx="1"/>
          </p:nvPr>
        </p:nvSpPr>
        <p:spPr>
          <a:xfrm>
            <a:off x="4654294" y="4777739"/>
            <a:ext cx="6897626" cy="1399223"/>
          </a:xfrm>
          <a:ln w="19050">
            <a:solidFill>
              <a:schemeClr val="tx1"/>
            </a:solidFill>
          </a:ln>
        </p:spPr>
        <p:txBody>
          <a:bodyPr anchor="ctr">
            <a:normAutofit lnSpcReduction="10000"/>
          </a:bodyPr>
          <a:lstStyle/>
          <a:p>
            <a:pPr algn="just"/>
            <a:r>
              <a:rPr lang="en-US" sz="2200" dirty="0"/>
              <a:t>It is observed </a:t>
            </a:r>
            <a:r>
              <a:rPr lang="en-US" sz="2200"/>
              <a:t>that 38% </a:t>
            </a:r>
            <a:r>
              <a:rPr lang="en-US" sz="2200" dirty="0"/>
              <a:t>of the restaurants give 1-star ratings, which is something Zomato should work on.</a:t>
            </a:r>
          </a:p>
          <a:p>
            <a:pPr algn="just"/>
            <a:r>
              <a:rPr lang="en-US" sz="2200" dirty="0"/>
              <a:t>Zomato ratings are slightly above average </a:t>
            </a:r>
            <a:r>
              <a:rPr lang="en-US" sz="2200" dirty="0" err="1"/>
              <a:t>i.e</a:t>
            </a:r>
            <a:r>
              <a:rPr lang="en-US" sz="2200" dirty="0"/>
              <a:t> 2.9/5 globally and 2.8/5 in India. </a:t>
            </a:r>
          </a:p>
        </p:txBody>
      </p:sp>
    </p:spTree>
    <p:extLst>
      <p:ext uri="{BB962C8B-B14F-4D97-AF65-F5344CB8AC3E}">
        <p14:creationId xmlns:p14="http://schemas.microsoft.com/office/powerpoint/2010/main" val="267153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72"/>
                                        </p:tgtEl>
                                        <p:attrNameLst>
                                          <p:attrName>style.visibility</p:attrName>
                                        </p:attrNameLst>
                                      </p:cBhvr>
                                      <p:to>
                                        <p:strVal val="visible"/>
                                      </p:to>
                                    </p:set>
                                    <p:anim calcmode="lin" valueType="num">
                                      <p:cBhvr additive="base">
                                        <p:cTn id="13" dur="500" fill="hold"/>
                                        <p:tgtEl>
                                          <p:spTgt spid="2072"/>
                                        </p:tgtEl>
                                        <p:attrNameLst>
                                          <p:attrName>ppt_x</p:attrName>
                                        </p:attrNameLst>
                                      </p:cBhvr>
                                      <p:tavLst>
                                        <p:tav tm="0">
                                          <p:val>
                                            <p:strVal val="#ppt_x"/>
                                          </p:val>
                                        </p:tav>
                                        <p:tav tm="100000">
                                          <p:val>
                                            <p:strVal val="#ppt_x"/>
                                          </p:val>
                                        </p:tav>
                                      </p:tavLst>
                                    </p:anim>
                                    <p:anim calcmode="lin" valueType="num">
                                      <p:cBhvr additive="base">
                                        <p:cTn id="14" dur="500" fill="hold"/>
                                        <p:tgtEl>
                                          <p:spTgt spid="20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7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Dim sum food">
            <a:extLst>
              <a:ext uri="{FF2B5EF4-FFF2-40B4-BE49-F238E27FC236}">
                <a16:creationId xmlns:a16="http://schemas.microsoft.com/office/drawing/2014/main" id="{56DED878-99FF-41C2-C96B-44F6F45E09DD}"/>
              </a:ext>
            </a:extLst>
          </p:cNvPr>
          <p:cNvPicPr>
            <a:picLocks noChangeAspect="1"/>
          </p:cNvPicPr>
          <p:nvPr/>
        </p:nvPicPr>
        <p:blipFill rotWithShape="1">
          <a:blip r:embed="rId2"/>
          <a:srcRect l="3698" r="2184" b="-1"/>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261E27-2517-280F-FE6D-EED5652C4EF9}"/>
              </a:ext>
            </a:extLst>
          </p:cNvPr>
          <p:cNvSpPr>
            <a:spLocks noGrp="1"/>
          </p:cNvSpPr>
          <p:nvPr>
            <p:ph type="title"/>
          </p:nvPr>
        </p:nvSpPr>
        <p:spPr>
          <a:xfrm>
            <a:off x="8031676" y="2479044"/>
            <a:ext cx="3822189" cy="1899912"/>
          </a:xfrm>
        </p:spPr>
        <p:txBody>
          <a:bodyPr>
            <a:normAutofit/>
          </a:bodyPr>
          <a:lstStyle/>
          <a:p>
            <a:r>
              <a:rPr lang="en-US" sz="6000" dirty="0">
                <a:solidFill>
                  <a:srgbClr val="C00000"/>
                </a:solidFill>
              </a:rPr>
              <a:t>Thank you</a:t>
            </a:r>
            <a:endParaRPr lang="en-IN" sz="6000" dirty="0"/>
          </a:p>
        </p:txBody>
      </p:sp>
    </p:spTree>
    <p:extLst>
      <p:ext uri="{BB962C8B-B14F-4D97-AF65-F5344CB8AC3E}">
        <p14:creationId xmlns:p14="http://schemas.microsoft.com/office/powerpoint/2010/main" val="217886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74" name="Rectangle 517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25 Unhealthy Foods You Need to Know: Your Ultimate Junk Food List | Solluna  by Kimberly Snyder">
            <a:extLst>
              <a:ext uri="{FF2B5EF4-FFF2-40B4-BE49-F238E27FC236}">
                <a16:creationId xmlns:a16="http://schemas.microsoft.com/office/drawing/2014/main" id="{08F9E737-5C80-694D-3545-23A6689D842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44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223569-5C3A-FC89-4618-967E0D5F34CD}"/>
              </a:ext>
            </a:extLst>
          </p:cNvPr>
          <p:cNvSpPr>
            <a:spLocks noGrp="1"/>
          </p:cNvSpPr>
          <p:nvPr>
            <p:ph type="title"/>
          </p:nvPr>
        </p:nvSpPr>
        <p:spPr>
          <a:xfrm>
            <a:off x="838200" y="365125"/>
            <a:ext cx="10515600" cy="1325563"/>
          </a:xfrm>
        </p:spPr>
        <p:txBody>
          <a:bodyPr>
            <a:normAutofit/>
          </a:bodyPr>
          <a:lstStyle/>
          <a:p>
            <a:r>
              <a:rPr lang="en-IN" sz="5400" b="1">
                <a:solidFill>
                  <a:schemeClr val="bg1"/>
                </a:solidFill>
              </a:rPr>
              <a:t>INDEX</a:t>
            </a:r>
          </a:p>
        </p:txBody>
      </p:sp>
      <p:sp>
        <p:nvSpPr>
          <p:cNvPr id="5175"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1F8AF47B-56FA-D95F-93ED-DC0C608AC63B}"/>
              </a:ext>
            </a:extLst>
          </p:cNvPr>
          <p:cNvGraphicFramePr>
            <a:graphicFrameLocks noGrp="1"/>
          </p:cNvGraphicFramePr>
          <p:nvPr>
            <p:ph idx="1"/>
            <p:extLst>
              <p:ext uri="{D42A27DB-BD31-4B8C-83A1-F6EECF244321}">
                <p14:modId xmlns:p14="http://schemas.microsoft.com/office/powerpoint/2010/main" val="168045476"/>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16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Dim sum food">
            <a:extLst>
              <a:ext uri="{FF2B5EF4-FFF2-40B4-BE49-F238E27FC236}">
                <a16:creationId xmlns:a16="http://schemas.microsoft.com/office/drawing/2014/main" id="{56DED878-99FF-41C2-C96B-44F6F45E09DD}"/>
              </a:ext>
            </a:extLst>
          </p:cNvPr>
          <p:cNvPicPr>
            <a:picLocks noChangeAspect="1"/>
          </p:cNvPicPr>
          <p:nvPr/>
        </p:nvPicPr>
        <p:blipFill rotWithShape="1">
          <a:blip r:embed="rId2"/>
          <a:srcRect l="3698" r="2184" b="-1"/>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261E27-2517-280F-FE6D-EED5652C4EF9}"/>
              </a:ext>
            </a:extLst>
          </p:cNvPr>
          <p:cNvSpPr>
            <a:spLocks noGrp="1"/>
          </p:cNvSpPr>
          <p:nvPr>
            <p:ph type="title"/>
          </p:nvPr>
        </p:nvSpPr>
        <p:spPr>
          <a:xfrm>
            <a:off x="7760072" y="402447"/>
            <a:ext cx="3822189" cy="1899912"/>
          </a:xfrm>
        </p:spPr>
        <p:txBody>
          <a:bodyPr>
            <a:normAutofit/>
          </a:bodyPr>
          <a:lstStyle/>
          <a:p>
            <a:r>
              <a:rPr lang="en-IN" sz="4000"/>
              <a:t>Introduction</a:t>
            </a:r>
            <a:endParaRPr lang="en-IN" sz="4000" dirty="0"/>
          </a:p>
        </p:txBody>
      </p:sp>
      <p:sp>
        <p:nvSpPr>
          <p:cNvPr id="3" name="Content Placeholder 2">
            <a:extLst>
              <a:ext uri="{FF2B5EF4-FFF2-40B4-BE49-F238E27FC236}">
                <a16:creationId xmlns:a16="http://schemas.microsoft.com/office/drawing/2014/main" id="{C823E197-DAD6-384D-9752-255F422A5065}"/>
              </a:ext>
            </a:extLst>
          </p:cNvPr>
          <p:cNvSpPr>
            <a:spLocks noGrp="1"/>
          </p:cNvSpPr>
          <p:nvPr>
            <p:ph idx="1"/>
          </p:nvPr>
        </p:nvSpPr>
        <p:spPr>
          <a:xfrm>
            <a:off x="7760072" y="2434201"/>
            <a:ext cx="3822189" cy="3742762"/>
          </a:xfrm>
        </p:spPr>
        <p:txBody>
          <a:bodyPr>
            <a:normAutofit lnSpcReduction="10000"/>
          </a:bodyPr>
          <a:lstStyle/>
          <a:p>
            <a:pPr marL="0" indent="0">
              <a:buNone/>
            </a:pPr>
            <a:r>
              <a:rPr lang="en-US" sz="2400" b="0" i="0">
                <a:effectLst/>
                <a:highlight>
                  <a:srgbClr val="FFFFFF"/>
                </a:highlight>
                <a:latin typeface="Söhne"/>
              </a:rPr>
              <a:t>Today, we embark on an exciting journey into the realm of global cuisine exploration through the lens of Zomato API data. Whether you're a passionate foodie seeking culinary adventures or someone keen on finding value-for-money dining experiences, this analysis promises to be insightful and rewarding.</a:t>
            </a:r>
            <a:endParaRPr lang="en-IN" sz="2400" dirty="0"/>
          </a:p>
        </p:txBody>
      </p:sp>
    </p:spTree>
    <p:extLst>
      <p:ext uri="{BB962C8B-B14F-4D97-AF65-F5344CB8AC3E}">
        <p14:creationId xmlns:p14="http://schemas.microsoft.com/office/powerpoint/2010/main" val="96502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38563-4BBA-B414-3219-4C793E081ABE}"/>
              </a:ext>
            </a:extLst>
          </p:cNvPr>
          <p:cNvSpPr>
            <a:spLocks noGrp="1"/>
          </p:cNvSpPr>
          <p:nvPr>
            <p:ph type="title"/>
          </p:nvPr>
        </p:nvSpPr>
        <p:spPr>
          <a:xfrm>
            <a:off x="640080" y="295551"/>
            <a:ext cx="4368602" cy="1956841"/>
          </a:xfrm>
        </p:spPr>
        <p:txBody>
          <a:bodyPr anchor="b">
            <a:normAutofit/>
          </a:bodyPr>
          <a:lstStyle/>
          <a:p>
            <a:r>
              <a:rPr lang="en-IN" sz="5400" dirty="0"/>
              <a:t>Data Overview</a:t>
            </a:r>
          </a:p>
        </p:txBody>
      </p:sp>
      <p:sp>
        <p:nvSpPr>
          <p:cNvPr id="308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ontent Placeholder 2">
            <a:extLst>
              <a:ext uri="{FF2B5EF4-FFF2-40B4-BE49-F238E27FC236}">
                <a16:creationId xmlns:a16="http://schemas.microsoft.com/office/drawing/2014/main" id="{DD79B8AC-70D0-2537-F88C-935E3D0CA782}"/>
              </a:ext>
            </a:extLst>
          </p:cNvPr>
          <p:cNvSpPr>
            <a:spLocks noGrp="1"/>
          </p:cNvSpPr>
          <p:nvPr>
            <p:ph idx="1"/>
          </p:nvPr>
        </p:nvSpPr>
        <p:spPr>
          <a:xfrm>
            <a:off x="640080" y="2872899"/>
            <a:ext cx="4243589" cy="3659732"/>
          </a:xfrm>
        </p:spPr>
        <p:txBody>
          <a:bodyPr>
            <a:normAutofit fontScale="92500" lnSpcReduction="20000"/>
          </a:bodyPr>
          <a:lstStyle/>
          <a:p>
            <a:pPr>
              <a:buFont typeface="Arial" panose="020B0604020202020204" pitchFamily="34" charset="0"/>
              <a:buChar char="•"/>
            </a:pPr>
            <a:r>
              <a:rPr lang="en-US" sz="1400" b="1" i="0" dirty="0">
                <a:effectLst/>
                <a:highlight>
                  <a:srgbClr val="FFFFFF"/>
                </a:highlight>
                <a:latin typeface="Söhne"/>
              </a:rPr>
              <a:t>Popular Locations:</a:t>
            </a:r>
            <a:r>
              <a:rPr lang="en-US" sz="1400" b="0" i="0" dirty="0">
                <a:effectLst/>
                <a:highlight>
                  <a:srgbClr val="FFFFFF"/>
                </a:highlight>
                <a:latin typeface="Söhne"/>
              </a:rPr>
              <a:t> Discover which areas within a city boast the highest concentration of top-rated dining establishments.</a:t>
            </a:r>
          </a:p>
          <a:p>
            <a:pPr>
              <a:buFont typeface="Arial" panose="020B0604020202020204" pitchFamily="34" charset="0"/>
              <a:buChar char="•"/>
            </a:pPr>
            <a:r>
              <a:rPr lang="en-US" sz="1400" b="1" i="0" dirty="0">
                <a:effectLst/>
                <a:highlight>
                  <a:srgbClr val="FFFFFF"/>
                </a:highlight>
                <a:latin typeface="Söhne"/>
              </a:rPr>
              <a:t>Restaurant Details:</a:t>
            </a:r>
            <a:r>
              <a:rPr lang="en-US" sz="1400" b="0" i="0" dirty="0">
                <a:effectLst/>
                <a:highlight>
                  <a:srgbClr val="FFFFFF"/>
                </a:highlight>
                <a:latin typeface="Söhne"/>
              </a:rPr>
              <a:t> Restaurant ID, names, locations, and addresses.</a:t>
            </a:r>
          </a:p>
          <a:p>
            <a:pPr>
              <a:buFont typeface="Arial" panose="020B0604020202020204" pitchFamily="34" charset="0"/>
              <a:buChar char="•"/>
            </a:pPr>
            <a:r>
              <a:rPr lang="en-US" sz="1400" b="1" i="0" dirty="0">
                <a:effectLst/>
                <a:highlight>
                  <a:srgbClr val="FFFFFF"/>
                </a:highlight>
                <a:latin typeface="Söhne"/>
              </a:rPr>
              <a:t>Cuisine Offerings:</a:t>
            </a:r>
            <a:r>
              <a:rPr lang="en-US" sz="1400" b="0" i="0" dirty="0">
                <a:effectLst/>
                <a:highlight>
                  <a:srgbClr val="FFFFFF"/>
                </a:highlight>
                <a:latin typeface="Söhne"/>
              </a:rPr>
              <a:t> An range of cuisines served by each restaurant, Exploring Diverse Cuisines across different cities Worldwide.</a:t>
            </a:r>
          </a:p>
          <a:p>
            <a:pPr>
              <a:buFont typeface="Arial" panose="020B0604020202020204" pitchFamily="34" charset="0"/>
              <a:buChar char="•"/>
            </a:pPr>
            <a:r>
              <a:rPr lang="en-US" sz="1400" b="1" i="0" dirty="0">
                <a:effectLst/>
                <a:highlight>
                  <a:srgbClr val="FFFFFF"/>
                </a:highlight>
                <a:latin typeface="Söhne"/>
              </a:rPr>
              <a:t>Pricing Information:</a:t>
            </a:r>
            <a:r>
              <a:rPr lang="en-US" sz="1400" b="0" i="0" dirty="0">
                <a:effectLst/>
                <a:highlight>
                  <a:srgbClr val="FFFFFF"/>
                </a:highlight>
                <a:latin typeface="Söhne"/>
              </a:rPr>
              <a:t> Average cost for two, currency details, and price range.</a:t>
            </a:r>
          </a:p>
          <a:p>
            <a:pPr>
              <a:buFont typeface="Arial" panose="020B0604020202020204" pitchFamily="34" charset="0"/>
              <a:buChar char="•"/>
            </a:pPr>
            <a:r>
              <a:rPr lang="en-US" sz="1400" b="1" i="0" dirty="0">
                <a:effectLst/>
                <a:highlight>
                  <a:srgbClr val="FFFFFF"/>
                </a:highlight>
                <a:latin typeface="Söhne"/>
              </a:rPr>
              <a:t>User Interactions:</a:t>
            </a:r>
            <a:r>
              <a:rPr lang="en-US" sz="1400" b="0" i="0" dirty="0">
                <a:effectLst/>
                <a:highlight>
                  <a:srgbClr val="FFFFFF"/>
                </a:highlight>
                <a:latin typeface="Söhne"/>
              </a:rPr>
              <a:t> Table booking, delivery options, aggregate ratings, and user votes.</a:t>
            </a:r>
          </a:p>
          <a:p>
            <a:pPr>
              <a:buFont typeface="Arial" panose="020B0604020202020204" pitchFamily="34" charset="0"/>
              <a:buChar char="•"/>
            </a:pPr>
            <a:r>
              <a:rPr lang="en-US" sz="1400" b="1" i="0" dirty="0">
                <a:effectLst/>
                <a:highlight>
                  <a:srgbClr val="FFFFFF"/>
                </a:highlight>
                <a:latin typeface="Söhne"/>
              </a:rPr>
              <a:t>Budget-Friendly Dining:</a:t>
            </a:r>
            <a:r>
              <a:rPr lang="en-US" sz="1400" b="0" i="0" dirty="0">
                <a:effectLst/>
                <a:highlight>
                  <a:srgbClr val="FFFFFF"/>
                </a:highlight>
                <a:latin typeface="Söhne"/>
              </a:rPr>
              <a:t> Identify affordable dining options without compromising on quality.</a:t>
            </a:r>
          </a:p>
          <a:p>
            <a:pPr>
              <a:buFont typeface="Arial" panose="020B0604020202020204" pitchFamily="34" charset="0"/>
              <a:buChar char="•"/>
            </a:pPr>
            <a:r>
              <a:rPr lang="en-US" sz="1400" b="1" i="0" dirty="0">
                <a:effectLst/>
                <a:highlight>
                  <a:srgbClr val="FFFFFF"/>
                </a:highlight>
                <a:latin typeface="Söhne"/>
              </a:rPr>
              <a:t>Location Analysis:</a:t>
            </a:r>
            <a:r>
              <a:rPr lang="en-US" sz="1400" b="0" i="0" dirty="0">
                <a:effectLst/>
                <a:highlight>
                  <a:srgbClr val="FFFFFF"/>
                </a:highlight>
                <a:latin typeface="Söhne"/>
              </a:rPr>
              <a:t> Data shows popular dining hubs and their characteristics.</a:t>
            </a:r>
          </a:p>
          <a:p>
            <a:pPr>
              <a:buFont typeface="Arial" panose="020B0604020202020204" pitchFamily="34" charset="0"/>
              <a:buChar char="•"/>
            </a:pPr>
            <a:r>
              <a:rPr lang="en-US" sz="1400" b="1" i="0" dirty="0">
                <a:effectLst/>
                <a:highlight>
                  <a:srgbClr val="FFFFFF"/>
                </a:highlight>
                <a:latin typeface="Söhne"/>
              </a:rPr>
              <a:t>Rating Insights:</a:t>
            </a:r>
            <a:r>
              <a:rPr lang="en-US" sz="1400" b="0" i="0" dirty="0">
                <a:effectLst/>
                <a:highlight>
                  <a:srgbClr val="FFFFFF"/>
                </a:highlight>
                <a:latin typeface="Söhne"/>
              </a:rPr>
              <a:t> Understand how user ratings and reviews influence restaurant choices.</a:t>
            </a:r>
          </a:p>
        </p:txBody>
      </p:sp>
      <p:pic>
        <p:nvPicPr>
          <p:cNvPr id="3074" name="Picture 2" descr="What Do You Think Of When You Think About Healthy Foods?">
            <a:extLst>
              <a:ext uri="{FF2B5EF4-FFF2-40B4-BE49-F238E27FC236}">
                <a16:creationId xmlns:a16="http://schemas.microsoft.com/office/drawing/2014/main" id="{BDBECE39-1434-401A-F8CF-7D9D13FC0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40" r="15007"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09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ppt_x"/>
                                          </p:val>
                                        </p:tav>
                                        <p:tav tm="100000">
                                          <p:val>
                                            <p:strVal val="#ppt_x"/>
                                          </p:val>
                                        </p:tav>
                                      </p:tavLst>
                                    </p:anim>
                                    <p:anim calcmode="lin" valueType="num">
                                      <p:cBhvr additive="base">
                                        <p:cTn id="1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6" name="Rectangle 410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ecipes, Cooking tips and food reviews and news">
            <a:extLst>
              <a:ext uri="{FF2B5EF4-FFF2-40B4-BE49-F238E27FC236}">
                <a16:creationId xmlns:a16="http://schemas.microsoft.com/office/drawing/2014/main" id="{B479BD06-6C27-F3CF-C3D9-9310BB0F9E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42" b="14257"/>
          <a:stretch/>
        </p:blipFill>
        <p:spPr bwMode="auto">
          <a:xfrm>
            <a:off x="3567064" y="10"/>
            <a:ext cx="8624933"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AE9B6C-85D8-D293-6F0B-6C092430BFAE}"/>
              </a:ext>
            </a:extLst>
          </p:cNvPr>
          <p:cNvSpPr>
            <a:spLocks noGrp="1"/>
          </p:cNvSpPr>
          <p:nvPr>
            <p:ph type="title"/>
          </p:nvPr>
        </p:nvSpPr>
        <p:spPr>
          <a:xfrm>
            <a:off x="407406" y="365125"/>
            <a:ext cx="4252983" cy="1899912"/>
          </a:xfrm>
        </p:spPr>
        <p:txBody>
          <a:bodyPr>
            <a:normAutofit/>
          </a:bodyPr>
          <a:lstStyle/>
          <a:p>
            <a:r>
              <a:rPr lang="en-IN" sz="4000" dirty="0"/>
              <a:t>Objectives And KPI’s</a:t>
            </a:r>
          </a:p>
        </p:txBody>
      </p:sp>
      <p:sp>
        <p:nvSpPr>
          <p:cNvPr id="3" name="Content Placeholder 2">
            <a:extLst>
              <a:ext uri="{FF2B5EF4-FFF2-40B4-BE49-F238E27FC236}">
                <a16:creationId xmlns:a16="http://schemas.microsoft.com/office/drawing/2014/main" id="{FEC705C9-CC05-0EED-3B61-337CEABFD505}"/>
              </a:ext>
            </a:extLst>
          </p:cNvPr>
          <p:cNvSpPr>
            <a:spLocks noGrp="1"/>
          </p:cNvSpPr>
          <p:nvPr>
            <p:ph idx="1"/>
          </p:nvPr>
        </p:nvSpPr>
        <p:spPr>
          <a:xfrm>
            <a:off x="407406" y="1937442"/>
            <a:ext cx="5296277" cy="4555433"/>
          </a:xfrm>
        </p:spPr>
        <p:txBody>
          <a:bodyPr>
            <a:normAutofit/>
          </a:bodyPr>
          <a:lstStyle/>
          <a:p>
            <a:pPr marL="0" indent="0" algn="just">
              <a:buNone/>
            </a:pPr>
            <a:r>
              <a:rPr lang="en-US" sz="1600" dirty="0"/>
              <a:t>The objective of this Zomato restaurant analysis is to uncover valuable insights into global dining trends, identify popular cuisines and dining locations, and assess factors influencing restaurant ratings and customer preferences.</a:t>
            </a:r>
          </a:p>
          <a:p>
            <a:pPr marL="0" indent="0" algn="just">
              <a:buNone/>
            </a:pPr>
            <a:r>
              <a:rPr lang="en-US" sz="1600" dirty="0"/>
              <a:t>Following are the  KPI’s we’ll the discussing hereafter:</a:t>
            </a:r>
          </a:p>
          <a:p>
            <a:pPr algn="just"/>
            <a:r>
              <a:rPr lang="en-US" sz="1600" dirty="0"/>
              <a:t>Find the Numbers of Restaurants based on City and Country.</a:t>
            </a:r>
          </a:p>
          <a:p>
            <a:pPr algn="just"/>
            <a:r>
              <a:rPr lang="en-US" sz="1600" dirty="0"/>
              <a:t>Numbers of Restaurants opening based on Year , Quarter , Month</a:t>
            </a:r>
          </a:p>
          <a:p>
            <a:pPr algn="just"/>
            <a:r>
              <a:rPr lang="en-US" sz="1600" dirty="0"/>
              <a:t>Count of Restaurants based on Average Ratings</a:t>
            </a:r>
          </a:p>
          <a:p>
            <a:pPr algn="just"/>
            <a:r>
              <a:rPr lang="en-US" sz="1600" dirty="0"/>
              <a:t>Create buckets based on Average Price of reasonable size and find out how many restaurants falls in each buckets</a:t>
            </a:r>
          </a:p>
          <a:p>
            <a:pPr algn="just"/>
            <a:r>
              <a:rPr lang="en-US" sz="1600" dirty="0"/>
              <a:t>Percentage of Restaurants based on "</a:t>
            </a:r>
            <a:r>
              <a:rPr lang="en-US" sz="1600" dirty="0" err="1"/>
              <a:t>Has_Table_booking</a:t>
            </a:r>
            <a:r>
              <a:rPr lang="en-US" sz="1600" dirty="0"/>
              <a:t>"</a:t>
            </a:r>
          </a:p>
          <a:p>
            <a:pPr algn="just"/>
            <a:r>
              <a:rPr lang="en-US" sz="1600" dirty="0"/>
              <a:t>Percentage of Restaurants based on "</a:t>
            </a:r>
            <a:r>
              <a:rPr lang="en-US" sz="1600" dirty="0" err="1"/>
              <a:t>Has_Online_delivery</a:t>
            </a:r>
            <a:r>
              <a:rPr lang="en-US" sz="1600" dirty="0"/>
              <a:t>"</a:t>
            </a:r>
          </a:p>
          <a:p>
            <a:pPr algn="just"/>
            <a:r>
              <a:rPr lang="en-US" sz="1600" dirty="0"/>
              <a:t>Develop Charts based on Cuisines, City, Ratings</a:t>
            </a:r>
            <a:endParaRPr lang="en-IN" sz="1600" dirty="0"/>
          </a:p>
        </p:txBody>
      </p:sp>
    </p:spTree>
    <p:extLst>
      <p:ext uri="{BB962C8B-B14F-4D97-AF65-F5344CB8AC3E}">
        <p14:creationId xmlns:p14="http://schemas.microsoft.com/office/powerpoint/2010/main" val="286434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9B6C-85D8-D293-6F0B-6C092430BFAE}"/>
              </a:ext>
            </a:extLst>
          </p:cNvPr>
          <p:cNvSpPr>
            <a:spLocks noGrp="1"/>
          </p:cNvSpPr>
          <p:nvPr>
            <p:ph type="title"/>
          </p:nvPr>
        </p:nvSpPr>
        <p:spPr>
          <a:xfrm>
            <a:off x="227859" y="483287"/>
            <a:ext cx="11308373" cy="491436"/>
          </a:xfrm>
        </p:spPr>
        <p:txBody>
          <a:bodyPr>
            <a:noAutofit/>
          </a:bodyPr>
          <a:lstStyle/>
          <a:p>
            <a:pPr algn="ctr"/>
            <a:r>
              <a:rPr lang="en-IN" sz="2800" b="1" u="sng" dirty="0">
                <a:solidFill>
                  <a:srgbClr val="C00000"/>
                </a:solidFill>
              </a:rPr>
              <a:t>Analysis 1 : </a:t>
            </a:r>
            <a:r>
              <a:rPr lang="en-US" sz="2800" b="1" u="sng" dirty="0">
                <a:solidFill>
                  <a:srgbClr val="C00000"/>
                </a:solidFill>
              </a:rPr>
              <a:t>Number of Restaurants based on City and Country</a:t>
            </a:r>
            <a:r>
              <a:rPr lang="en-IN" sz="2800" u="sng" dirty="0">
                <a:solidFill>
                  <a:srgbClr val="C00000"/>
                </a:solidFill>
              </a:rPr>
              <a:t> </a:t>
            </a:r>
          </a:p>
        </p:txBody>
      </p:sp>
      <p:sp>
        <p:nvSpPr>
          <p:cNvPr id="5" name="Text Placeholder 4">
            <a:extLst>
              <a:ext uri="{FF2B5EF4-FFF2-40B4-BE49-F238E27FC236}">
                <a16:creationId xmlns:a16="http://schemas.microsoft.com/office/drawing/2014/main" id="{FE9B8192-596E-36F0-E064-E503B26AF091}"/>
              </a:ext>
            </a:extLst>
          </p:cNvPr>
          <p:cNvSpPr>
            <a:spLocks noGrp="1"/>
          </p:cNvSpPr>
          <p:nvPr>
            <p:ph type="body" sz="half" idx="2"/>
          </p:nvPr>
        </p:nvSpPr>
        <p:spPr>
          <a:xfrm>
            <a:off x="328114" y="1024394"/>
            <a:ext cx="5440232" cy="2073818"/>
          </a:xfrm>
          <a:noFill/>
          <a:ln w="19050">
            <a:solidFill>
              <a:schemeClr val="tx1"/>
            </a:solidFill>
          </a:ln>
        </p:spPr>
        <p:txBody>
          <a:bodyPr/>
          <a:lstStyle/>
          <a:p>
            <a:pPr algn="just"/>
            <a:r>
              <a:rPr lang="en-IN" sz="2000" b="1" dirty="0">
                <a:solidFill>
                  <a:srgbClr val="C00000"/>
                </a:solidFill>
              </a:rPr>
              <a:t>OBSERVATION:</a:t>
            </a:r>
            <a:endParaRPr lang="en-IN" b="1" dirty="0">
              <a:solidFill>
                <a:srgbClr val="C00000"/>
              </a:solidFill>
            </a:endParaRPr>
          </a:p>
          <a:p>
            <a:pPr algn="just"/>
            <a:r>
              <a:rPr lang="en-IN" dirty="0"/>
              <a:t>The Dataset had around 9551 Restaurants based on 141 cities located in 15 countries. </a:t>
            </a:r>
          </a:p>
          <a:p>
            <a:pPr algn="just"/>
            <a:r>
              <a:rPr lang="en-IN" dirty="0"/>
              <a:t>The maximum number of restaurants lie in Delhi city (5473) in India and least no of restaurants are in Canada.</a:t>
            </a:r>
          </a:p>
          <a:p>
            <a:endParaRPr lang="en-IN" dirty="0"/>
          </a:p>
        </p:txBody>
      </p:sp>
      <p:pic>
        <p:nvPicPr>
          <p:cNvPr id="7" name="Picture 6">
            <a:extLst>
              <a:ext uri="{FF2B5EF4-FFF2-40B4-BE49-F238E27FC236}">
                <a16:creationId xmlns:a16="http://schemas.microsoft.com/office/drawing/2014/main" id="{C1B7C7E6-485E-8DFC-2B01-C817B571876C}"/>
              </a:ext>
            </a:extLst>
          </p:cNvPr>
          <p:cNvPicPr>
            <a:picLocks noChangeAspect="1"/>
          </p:cNvPicPr>
          <p:nvPr/>
        </p:nvPicPr>
        <p:blipFill>
          <a:blip r:embed="rId2"/>
          <a:stretch>
            <a:fillRect/>
          </a:stretch>
        </p:blipFill>
        <p:spPr>
          <a:xfrm>
            <a:off x="6028407" y="1024394"/>
            <a:ext cx="5440232" cy="2252166"/>
          </a:xfrm>
          <a:prstGeom prst="rect">
            <a:avLst/>
          </a:prstGeom>
          <a:solidFill>
            <a:schemeClr val="bg2"/>
          </a:solidFill>
          <a:ln w="19050">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289C9814-95B8-DBA6-D465-888B0411C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15" y="3098212"/>
            <a:ext cx="5440231" cy="3447862"/>
          </a:xfrm>
          <a:prstGeom prst="rect">
            <a:avLst/>
          </a:prstGeom>
          <a:ln w="19050">
            <a:solidFill>
              <a:schemeClr val="tx1"/>
            </a:solidFill>
          </a:ln>
        </p:spPr>
      </p:pic>
      <p:pic>
        <p:nvPicPr>
          <p:cNvPr id="10" name="Content Placeholder 9">
            <a:extLst>
              <a:ext uri="{FF2B5EF4-FFF2-40B4-BE49-F238E27FC236}">
                <a16:creationId xmlns:a16="http://schemas.microsoft.com/office/drawing/2014/main" id="{04AA7E0A-1968-87F7-DA39-3886B88DA529}"/>
              </a:ext>
            </a:extLst>
          </p:cNvPr>
          <p:cNvPicPr>
            <a:picLocks noGrp="1" noChangeAspect="1"/>
          </p:cNvPicPr>
          <p:nvPr>
            <p:ph idx="1"/>
          </p:nvPr>
        </p:nvPicPr>
        <p:blipFill>
          <a:blip r:embed="rId4"/>
          <a:stretch>
            <a:fillRect/>
          </a:stretch>
        </p:blipFill>
        <p:spPr>
          <a:xfrm>
            <a:off x="6028407" y="3098212"/>
            <a:ext cx="5440232" cy="3447862"/>
          </a:xfrm>
          <a:prstGeom prst="rect">
            <a:avLst/>
          </a:prstGeom>
          <a:ln w="19050">
            <a:solidFill>
              <a:schemeClr val="tx1"/>
            </a:solidFill>
          </a:ln>
        </p:spPr>
      </p:pic>
    </p:spTree>
    <p:extLst>
      <p:ext uri="{BB962C8B-B14F-4D97-AF65-F5344CB8AC3E}">
        <p14:creationId xmlns:p14="http://schemas.microsoft.com/office/powerpoint/2010/main" val="4663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BFA50B-69AB-CD77-F38F-064D02E1E566}"/>
              </a:ext>
            </a:extLst>
          </p:cNvPr>
          <p:cNvSpPr>
            <a:spLocks noGrp="1"/>
          </p:cNvSpPr>
          <p:nvPr>
            <p:ph type="title"/>
          </p:nvPr>
        </p:nvSpPr>
        <p:spPr>
          <a:xfrm>
            <a:off x="257452" y="457200"/>
            <a:ext cx="10936932" cy="539750"/>
          </a:xfrm>
        </p:spPr>
        <p:txBody>
          <a:bodyPr>
            <a:normAutofit/>
          </a:bodyPr>
          <a:lstStyle/>
          <a:p>
            <a:pPr algn="ctr"/>
            <a:r>
              <a:rPr lang="en-IN" sz="2800" b="1" u="sng" dirty="0">
                <a:solidFill>
                  <a:srgbClr val="C00000"/>
                </a:solidFill>
              </a:rPr>
              <a:t>Analysis 2: Number of Restaurants opened based on Date</a:t>
            </a:r>
          </a:p>
        </p:txBody>
      </p:sp>
      <p:sp>
        <p:nvSpPr>
          <p:cNvPr id="7" name="Text Placeholder 6">
            <a:extLst>
              <a:ext uri="{FF2B5EF4-FFF2-40B4-BE49-F238E27FC236}">
                <a16:creationId xmlns:a16="http://schemas.microsoft.com/office/drawing/2014/main" id="{3DA00A38-E7D9-7411-AF14-DF054A41D3CE}"/>
              </a:ext>
            </a:extLst>
          </p:cNvPr>
          <p:cNvSpPr>
            <a:spLocks noGrp="1"/>
          </p:cNvSpPr>
          <p:nvPr>
            <p:ph type="body" sz="half" idx="2"/>
          </p:nvPr>
        </p:nvSpPr>
        <p:spPr>
          <a:xfrm>
            <a:off x="463033" y="1013064"/>
            <a:ext cx="4874279" cy="2614731"/>
          </a:xfrm>
          <a:ln w="19050">
            <a:solidFill>
              <a:schemeClr val="tx1"/>
            </a:solidFill>
          </a:ln>
        </p:spPr>
        <p:txBody>
          <a:bodyPr>
            <a:normAutofit lnSpcReduction="10000"/>
          </a:bodyPr>
          <a:lstStyle/>
          <a:p>
            <a:pPr algn="just"/>
            <a:r>
              <a:rPr lang="en-IN" sz="2000" b="1" dirty="0">
                <a:solidFill>
                  <a:srgbClr val="C00000"/>
                </a:solidFill>
              </a:rPr>
              <a:t>OBSERVATION:</a:t>
            </a:r>
            <a:r>
              <a:rPr lang="en-IN" sz="1600" b="1" dirty="0">
                <a:solidFill>
                  <a:srgbClr val="C00000"/>
                </a:solidFill>
              </a:rPr>
              <a:t> </a:t>
            </a:r>
          </a:p>
          <a:p>
            <a:pPr algn="just"/>
            <a:r>
              <a:rPr lang="en-US" dirty="0"/>
              <a:t>The purpose of this query is to provide a detailed overview of the restaurant opening trends over time. By breaking down the data into years, quarters, and months, stakeholders can gain insights into:</a:t>
            </a:r>
          </a:p>
          <a:p>
            <a:pPr marL="285750" indent="-285750" algn="just">
              <a:buFont typeface="Arial" panose="020B0604020202020204" pitchFamily="34" charset="0"/>
              <a:buChar char="•"/>
            </a:pPr>
            <a:r>
              <a:rPr lang="en-US" dirty="0"/>
              <a:t>Seasonal trends in restaurant openings.</a:t>
            </a:r>
          </a:p>
          <a:p>
            <a:pPr marL="285750" indent="-285750" algn="just">
              <a:buFont typeface="Arial" panose="020B0604020202020204" pitchFamily="34" charset="0"/>
              <a:buChar char="•"/>
            </a:pPr>
            <a:r>
              <a:rPr lang="en-US" dirty="0"/>
              <a:t>Yearly growth patterns in the restaurant industry.</a:t>
            </a:r>
          </a:p>
          <a:p>
            <a:pPr marL="285750" indent="-285750" algn="just">
              <a:buFont typeface="Arial" panose="020B0604020202020204" pitchFamily="34" charset="0"/>
              <a:buChar char="•"/>
            </a:pPr>
            <a:r>
              <a:rPr lang="en-US" dirty="0"/>
              <a:t>Specific months or quarters that see a higher or lower number of openings.</a:t>
            </a:r>
            <a:endParaRPr lang="en-IN" dirty="0"/>
          </a:p>
        </p:txBody>
      </p:sp>
      <p:pic>
        <p:nvPicPr>
          <p:cNvPr id="11" name="Picture 10">
            <a:extLst>
              <a:ext uri="{FF2B5EF4-FFF2-40B4-BE49-F238E27FC236}">
                <a16:creationId xmlns:a16="http://schemas.microsoft.com/office/drawing/2014/main" id="{0E4DC013-6FE8-76CD-2AB3-1AA5567A5822}"/>
              </a:ext>
            </a:extLst>
          </p:cNvPr>
          <p:cNvPicPr>
            <a:picLocks noChangeAspect="1"/>
          </p:cNvPicPr>
          <p:nvPr/>
        </p:nvPicPr>
        <p:blipFill>
          <a:blip r:embed="rId2"/>
          <a:stretch>
            <a:fillRect/>
          </a:stretch>
        </p:blipFill>
        <p:spPr>
          <a:xfrm>
            <a:off x="463033" y="3752398"/>
            <a:ext cx="4874278" cy="2648402"/>
          </a:xfrm>
          <a:prstGeom prst="rect">
            <a:avLst/>
          </a:prstGeom>
          <a:ln w="19050">
            <a:solidFill>
              <a:schemeClr val="tx1"/>
            </a:solidFill>
          </a:ln>
        </p:spPr>
      </p:pic>
      <p:pic>
        <p:nvPicPr>
          <p:cNvPr id="6" name="Content Placeholder 5">
            <a:extLst>
              <a:ext uri="{FF2B5EF4-FFF2-40B4-BE49-F238E27FC236}">
                <a16:creationId xmlns:a16="http://schemas.microsoft.com/office/drawing/2014/main" id="{9565D2E4-75FF-52ED-4677-08BFA48E8312}"/>
              </a:ext>
            </a:extLst>
          </p:cNvPr>
          <p:cNvPicPr>
            <a:picLocks noGrp="1" noChangeAspect="1"/>
          </p:cNvPicPr>
          <p:nvPr>
            <p:ph idx="1"/>
          </p:nvPr>
        </p:nvPicPr>
        <p:blipFill>
          <a:blip r:embed="rId3"/>
          <a:stretch>
            <a:fillRect/>
          </a:stretch>
        </p:blipFill>
        <p:spPr>
          <a:xfrm>
            <a:off x="5556767" y="996950"/>
            <a:ext cx="6172200" cy="5403850"/>
          </a:xfrm>
          <a:prstGeom prst="rect">
            <a:avLst/>
          </a:prstGeom>
          <a:ln w="19050">
            <a:solidFill>
              <a:schemeClr val="tx1"/>
            </a:solidFill>
          </a:ln>
        </p:spPr>
      </p:pic>
    </p:spTree>
    <p:extLst>
      <p:ext uri="{BB962C8B-B14F-4D97-AF65-F5344CB8AC3E}">
        <p14:creationId xmlns:p14="http://schemas.microsoft.com/office/powerpoint/2010/main" val="295327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BFA50B-69AB-CD77-F38F-064D02E1E566}"/>
              </a:ext>
            </a:extLst>
          </p:cNvPr>
          <p:cNvSpPr>
            <a:spLocks noGrp="1"/>
          </p:cNvSpPr>
          <p:nvPr>
            <p:ph type="title"/>
          </p:nvPr>
        </p:nvSpPr>
        <p:spPr>
          <a:xfrm>
            <a:off x="443884" y="457200"/>
            <a:ext cx="10547577" cy="531812"/>
          </a:xfrm>
        </p:spPr>
        <p:txBody>
          <a:bodyPr>
            <a:noAutofit/>
          </a:bodyPr>
          <a:lstStyle/>
          <a:p>
            <a:pPr algn="ctr"/>
            <a:r>
              <a:rPr lang="en-IN" sz="2800" b="1" u="sng" dirty="0">
                <a:solidFill>
                  <a:srgbClr val="C00000"/>
                </a:solidFill>
              </a:rPr>
              <a:t>Analysis 3 </a:t>
            </a:r>
            <a:r>
              <a:rPr lang="en-US" sz="2800" b="1" u="sng" dirty="0">
                <a:solidFill>
                  <a:srgbClr val="C00000"/>
                </a:solidFill>
              </a:rPr>
              <a:t>. Count of Restaurants based on Average Ratings</a:t>
            </a:r>
            <a:endParaRPr lang="en-IN" sz="2800" b="1" u="sng" dirty="0">
              <a:solidFill>
                <a:srgbClr val="C00000"/>
              </a:solidFill>
            </a:endParaRPr>
          </a:p>
        </p:txBody>
      </p:sp>
      <p:sp>
        <p:nvSpPr>
          <p:cNvPr id="7" name="Text Placeholder 6">
            <a:extLst>
              <a:ext uri="{FF2B5EF4-FFF2-40B4-BE49-F238E27FC236}">
                <a16:creationId xmlns:a16="http://schemas.microsoft.com/office/drawing/2014/main" id="{3DA00A38-E7D9-7411-AF14-DF054A41D3CE}"/>
              </a:ext>
            </a:extLst>
          </p:cNvPr>
          <p:cNvSpPr>
            <a:spLocks noGrp="1"/>
          </p:cNvSpPr>
          <p:nvPr>
            <p:ph type="body" sz="half" idx="2"/>
          </p:nvPr>
        </p:nvSpPr>
        <p:spPr>
          <a:xfrm>
            <a:off x="506900" y="989012"/>
            <a:ext cx="5210772" cy="2350536"/>
          </a:xfrm>
          <a:ln w="19050">
            <a:solidFill>
              <a:schemeClr val="tx1"/>
            </a:solidFill>
          </a:ln>
        </p:spPr>
        <p:txBody>
          <a:bodyPr/>
          <a:lstStyle/>
          <a:p>
            <a:pPr algn="just"/>
            <a:r>
              <a:rPr lang="en-IN" sz="2000" b="1" dirty="0">
                <a:solidFill>
                  <a:srgbClr val="C00000"/>
                </a:solidFill>
              </a:rPr>
              <a:t>OBSERVATION:</a:t>
            </a:r>
            <a:r>
              <a:rPr lang="en-IN" sz="1600" b="1" dirty="0">
                <a:solidFill>
                  <a:srgbClr val="C00000"/>
                </a:solidFill>
              </a:rPr>
              <a:t> </a:t>
            </a:r>
          </a:p>
          <a:p>
            <a:pPr algn="just"/>
            <a:r>
              <a:rPr lang="en-US" dirty="0"/>
              <a:t>The purpose of this query is to provide an analysis of restaurant ratings within the dataset. The query breaks down the number of restaurants into specific rating categories. This helps stakeholders understand the distribution of restaurants quality as perceived by customers.</a:t>
            </a:r>
            <a:endParaRPr lang="en-IN" dirty="0"/>
          </a:p>
        </p:txBody>
      </p:sp>
      <p:pic>
        <p:nvPicPr>
          <p:cNvPr id="8" name="Content Placeholder 7">
            <a:extLst>
              <a:ext uri="{FF2B5EF4-FFF2-40B4-BE49-F238E27FC236}">
                <a16:creationId xmlns:a16="http://schemas.microsoft.com/office/drawing/2014/main" id="{5D6EB1C3-C5B1-5DF5-7B5E-A01785BB9659}"/>
              </a:ext>
            </a:extLst>
          </p:cNvPr>
          <p:cNvPicPr>
            <a:picLocks noGrp="1" noChangeAspect="1"/>
          </p:cNvPicPr>
          <p:nvPr>
            <p:ph idx="1"/>
          </p:nvPr>
        </p:nvPicPr>
        <p:blipFill>
          <a:blip r:embed="rId2"/>
          <a:stretch>
            <a:fillRect/>
          </a:stretch>
        </p:blipFill>
        <p:spPr>
          <a:xfrm>
            <a:off x="5850767" y="989011"/>
            <a:ext cx="5549416" cy="5724451"/>
          </a:xfrm>
          <a:prstGeom prst="rect">
            <a:avLst/>
          </a:prstGeom>
          <a:ln w="19050">
            <a:solidFill>
              <a:schemeClr val="tx1"/>
            </a:solidFill>
          </a:ln>
        </p:spPr>
      </p:pic>
      <p:graphicFrame>
        <p:nvGraphicFramePr>
          <p:cNvPr id="6" name="Chart 5">
            <a:extLst>
              <a:ext uri="{FF2B5EF4-FFF2-40B4-BE49-F238E27FC236}">
                <a16:creationId xmlns:a16="http://schemas.microsoft.com/office/drawing/2014/main" id="{C78AC62C-B425-4543-A914-6BFA863A6500}"/>
              </a:ext>
            </a:extLst>
          </p:cNvPr>
          <p:cNvGraphicFramePr>
            <a:graphicFrameLocks/>
          </p:cNvGraphicFramePr>
          <p:nvPr>
            <p:extLst>
              <p:ext uri="{D42A27DB-BD31-4B8C-83A1-F6EECF244321}">
                <p14:modId xmlns:p14="http://schemas.microsoft.com/office/powerpoint/2010/main" val="46889420"/>
              </p:ext>
            </p:extLst>
          </p:nvPr>
        </p:nvGraphicFramePr>
        <p:xfrm>
          <a:off x="506191" y="3429000"/>
          <a:ext cx="5211481" cy="32844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005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6B13-332C-14A5-B626-10BDF4A99834}"/>
              </a:ext>
            </a:extLst>
          </p:cNvPr>
          <p:cNvSpPr>
            <a:spLocks noGrp="1"/>
          </p:cNvSpPr>
          <p:nvPr>
            <p:ph type="title"/>
          </p:nvPr>
        </p:nvSpPr>
        <p:spPr>
          <a:xfrm>
            <a:off x="221942" y="447369"/>
            <a:ext cx="10976692" cy="508202"/>
          </a:xfrm>
        </p:spPr>
        <p:txBody>
          <a:bodyPr>
            <a:normAutofit/>
          </a:bodyPr>
          <a:lstStyle/>
          <a:p>
            <a:pPr algn="ctr"/>
            <a:r>
              <a:rPr lang="en-IN" sz="2800" b="1" u="sng" dirty="0">
                <a:solidFill>
                  <a:srgbClr val="C00000"/>
                </a:solidFill>
              </a:rPr>
              <a:t>Analysis 4: No. of Restaurants based on price range</a:t>
            </a:r>
          </a:p>
        </p:txBody>
      </p:sp>
      <p:sp>
        <p:nvSpPr>
          <p:cNvPr id="4" name="Text Placeholder 3">
            <a:extLst>
              <a:ext uri="{FF2B5EF4-FFF2-40B4-BE49-F238E27FC236}">
                <a16:creationId xmlns:a16="http://schemas.microsoft.com/office/drawing/2014/main" id="{A5A635E7-3516-E913-0DEF-49E391777BC7}"/>
              </a:ext>
            </a:extLst>
          </p:cNvPr>
          <p:cNvSpPr>
            <a:spLocks noGrp="1"/>
          </p:cNvSpPr>
          <p:nvPr>
            <p:ph type="body" sz="half" idx="2"/>
          </p:nvPr>
        </p:nvSpPr>
        <p:spPr>
          <a:xfrm>
            <a:off x="390907" y="1104551"/>
            <a:ext cx="5025919" cy="2194906"/>
          </a:xfrm>
          <a:ln w="19050">
            <a:solidFill>
              <a:schemeClr val="tx1"/>
            </a:solidFill>
          </a:ln>
        </p:spPr>
        <p:txBody>
          <a:bodyPr>
            <a:normAutofit/>
          </a:bodyPr>
          <a:lstStyle/>
          <a:p>
            <a:pPr algn="just"/>
            <a:r>
              <a:rPr lang="en-IN" sz="2000" b="1" dirty="0">
                <a:solidFill>
                  <a:srgbClr val="C00000"/>
                </a:solidFill>
              </a:rPr>
              <a:t>OBSERVATION: </a:t>
            </a:r>
            <a:endParaRPr lang="en-IN" sz="1600" b="1" dirty="0">
              <a:solidFill>
                <a:srgbClr val="C00000"/>
              </a:solidFill>
            </a:endParaRPr>
          </a:p>
          <a:p>
            <a:pPr algn="just"/>
            <a:r>
              <a:rPr lang="en-US" dirty="0"/>
              <a:t>This query effectively segments the restaurant data into meaningful price categories, providing a clear view of how restaurants are distributed based on their average cost for two people. This segmentation is crucial for understanding market pricing trends and making informed business decisions related to pricing and affordability.</a:t>
            </a:r>
            <a:endParaRPr lang="en-IN" dirty="0"/>
          </a:p>
        </p:txBody>
      </p:sp>
      <p:pic>
        <p:nvPicPr>
          <p:cNvPr id="3" name="Picture 2">
            <a:extLst>
              <a:ext uri="{FF2B5EF4-FFF2-40B4-BE49-F238E27FC236}">
                <a16:creationId xmlns:a16="http://schemas.microsoft.com/office/drawing/2014/main" id="{56464499-22C9-44CE-23B9-270BBD9DDF20}"/>
              </a:ext>
            </a:extLst>
          </p:cNvPr>
          <p:cNvPicPr>
            <a:picLocks noChangeAspect="1"/>
          </p:cNvPicPr>
          <p:nvPr/>
        </p:nvPicPr>
        <p:blipFill>
          <a:blip r:embed="rId2"/>
          <a:stretch>
            <a:fillRect/>
          </a:stretch>
        </p:blipFill>
        <p:spPr>
          <a:xfrm>
            <a:off x="5710288" y="1104551"/>
            <a:ext cx="5858693" cy="5464880"/>
          </a:xfrm>
          <a:prstGeom prst="rect">
            <a:avLst/>
          </a:prstGeom>
          <a:ln w="19050">
            <a:solidFill>
              <a:schemeClr val="tx1"/>
            </a:solidFill>
          </a:ln>
        </p:spPr>
      </p:pic>
      <p:pic>
        <p:nvPicPr>
          <p:cNvPr id="6" name="Graphic 5">
            <a:extLst>
              <a:ext uri="{FF2B5EF4-FFF2-40B4-BE49-F238E27FC236}">
                <a16:creationId xmlns:a16="http://schemas.microsoft.com/office/drawing/2014/main" id="{E5396FA2-23D7-43FE-A778-DAC6FDA9E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906" y="3429000"/>
            <a:ext cx="5025920" cy="3140431"/>
          </a:xfrm>
          <a:prstGeom prst="rect">
            <a:avLst/>
          </a:prstGeom>
        </p:spPr>
      </p:pic>
    </p:spTree>
    <p:extLst>
      <p:ext uri="{BB962C8B-B14F-4D97-AF65-F5344CB8AC3E}">
        <p14:creationId xmlns:p14="http://schemas.microsoft.com/office/powerpoint/2010/main" val="234838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544</TotalTime>
  <Words>879</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Söhne</vt:lpstr>
      <vt:lpstr>Office Theme</vt:lpstr>
      <vt:lpstr>Zomato Restaurant Analysis</vt:lpstr>
      <vt:lpstr>INDEX</vt:lpstr>
      <vt:lpstr>Introduction</vt:lpstr>
      <vt:lpstr>Data Overview</vt:lpstr>
      <vt:lpstr>Objectives And KPI’s</vt:lpstr>
      <vt:lpstr>Analysis 1 : Number of Restaurants based on City and Country </vt:lpstr>
      <vt:lpstr>Analysis 2: Number of Restaurants opened based on Date</vt:lpstr>
      <vt:lpstr>Analysis 3 . Count of Restaurants based on Average Ratings</vt:lpstr>
      <vt:lpstr>Analysis 4: No. of Restaurants based on price range</vt:lpstr>
      <vt:lpstr>Analysis 5: Has Table Booking</vt:lpstr>
      <vt:lpstr>Analysis 6: Has Online Delivery</vt:lpstr>
      <vt:lpstr>Excel Dashboard</vt:lpstr>
      <vt:lpstr>PowerBI Dashboard</vt:lpstr>
      <vt:lpstr>Tableau Dashboard</vt:lpstr>
      <vt:lpstr>Tableau Dashboard</vt:lpstr>
      <vt:lpstr>Recommendations and insights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asmita tamta</dc:creator>
  <cp:lastModifiedBy>P V</cp:lastModifiedBy>
  <cp:revision>50</cp:revision>
  <dcterms:created xsi:type="dcterms:W3CDTF">2024-05-14T16:11:50Z</dcterms:created>
  <dcterms:modified xsi:type="dcterms:W3CDTF">2024-05-17T11:26:19Z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2024-05-15T09:44:24Z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92263d6b-773a-44a3-8d9b-6454b2e3163d</vt:lpwstr>
  </property>
  <property fmtid="{D5CDD505-2E9C-101B-9397-08002B2CF9AE}" pid="7" name="MSIP_Label_defa4170-0d19-0005-0004-bc88714345d2_ActionId">
    <vt:lpwstr>42f3ab29-cae3-4453-abbb-beca65142092</vt:lpwstr>
  </property>
  <property fmtid="{D5CDD505-2E9C-101B-9397-08002B2CF9AE}" pid="8" name="MSIP_Label_defa4170-0d19-0005-0004-bc88714345d2_ContentBits">
    <vt:lpwstr>0</vt:lpwstr>
  </property>
</Properties>
</file>